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99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6"/>
  </p:notesMasterIdLst>
  <p:sldIdLst>
    <p:sldId id="306" r:id="rId2"/>
    <p:sldId id="34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342" r:id="rId35"/>
    <p:sldId id="343" r:id="rId36"/>
    <p:sldId id="344" r:id="rId37"/>
    <p:sldId id="345" r:id="rId38"/>
    <p:sldId id="346" r:id="rId39"/>
    <p:sldId id="347" r:id="rId40"/>
    <p:sldId id="348" r:id="rId41"/>
    <p:sldId id="349" r:id="rId42"/>
    <p:sldId id="350" r:id="rId43"/>
    <p:sldId id="351" r:id="rId44"/>
    <p:sldId id="352" r:id="rId45"/>
    <p:sldId id="353" r:id="rId46"/>
    <p:sldId id="354" r:id="rId47"/>
    <p:sldId id="355" r:id="rId48"/>
    <p:sldId id="356" r:id="rId49"/>
    <p:sldId id="357" r:id="rId50"/>
    <p:sldId id="358" r:id="rId51"/>
    <p:sldId id="359" r:id="rId52"/>
    <p:sldId id="360" r:id="rId53"/>
    <p:sldId id="361" r:id="rId54"/>
    <p:sldId id="362" r:id="rId55"/>
    <p:sldId id="363" r:id="rId56"/>
    <p:sldId id="364" r:id="rId57"/>
    <p:sldId id="365" r:id="rId58"/>
    <p:sldId id="366" r:id="rId59"/>
    <p:sldId id="367" r:id="rId60"/>
    <p:sldId id="368" r:id="rId61"/>
    <p:sldId id="369" r:id="rId62"/>
    <p:sldId id="370" r:id="rId63"/>
    <p:sldId id="371" r:id="rId64"/>
    <p:sldId id="372" r:id="rId65"/>
    <p:sldId id="373" r:id="rId66"/>
    <p:sldId id="374" r:id="rId67"/>
    <p:sldId id="375" r:id="rId68"/>
    <p:sldId id="376" r:id="rId69"/>
    <p:sldId id="377" r:id="rId70"/>
    <p:sldId id="378" r:id="rId71"/>
    <p:sldId id="379" r:id="rId72"/>
    <p:sldId id="380" r:id="rId73"/>
    <p:sldId id="381" r:id="rId74"/>
    <p:sldId id="382" r:id="rId75"/>
    <p:sldId id="383" r:id="rId76"/>
    <p:sldId id="384" r:id="rId77"/>
    <p:sldId id="385" r:id="rId78"/>
    <p:sldId id="386" r:id="rId79"/>
    <p:sldId id="387" r:id="rId80"/>
    <p:sldId id="388" r:id="rId81"/>
    <p:sldId id="389" r:id="rId82"/>
    <p:sldId id="390" r:id="rId83"/>
    <p:sldId id="391" r:id="rId84"/>
    <p:sldId id="392" r:id="rId85"/>
    <p:sldId id="393" r:id="rId86"/>
    <p:sldId id="394" r:id="rId87"/>
    <p:sldId id="395" r:id="rId88"/>
    <p:sldId id="396" r:id="rId89"/>
    <p:sldId id="397" r:id="rId90"/>
    <p:sldId id="398" r:id="rId91"/>
    <p:sldId id="399" r:id="rId92"/>
    <p:sldId id="400" r:id="rId93"/>
    <p:sldId id="401" r:id="rId94"/>
    <p:sldId id="402" r:id="rId95"/>
    <p:sldId id="403" r:id="rId96"/>
    <p:sldId id="404" r:id="rId97"/>
    <p:sldId id="405" r:id="rId98"/>
    <p:sldId id="406" r:id="rId99"/>
    <p:sldId id="407" r:id="rId100"/>
    <p:sldId id="408" r:id="rId101"/>
    <p:sldId id="409" r:id="rId102"/>
    <p:sldId id="410" r:id="rId103"/>
    <p:sldId id="411" r:id="rId104"/>
    <p:sldId id="412" r:id="rId10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presProps" Target="presProp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heme" Target="theme/theme1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1D53D2-2F63-4BCC-A2CE-0FBA49EB1CB2}" type="datetimeFigureOut">
              <a:rPr lang="en-US" smtClean="0"/>
              <a:pPr/>
              <a:t>1/10/2020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27A570-D1D1-48E7-BEFC-8462E435DD7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8F9F7B-45CA-4B90-83F0-D3EB80602AF7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A01B6-44DB-4B71-A5DB-C493F5C93245}" type="slidenum">
              <a:rPr lang="en-US" smtClean="0"/>
              <a:pPr/>
              <a:t>102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A01B6-44DB-4B71-A5DB-C493F5C93245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A01B6-44DB-4B71-A5DB-C493F5C93245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A01B6-44DB-4B71-A5DB-C493F5C93245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A01B6-44DB-4B71-A5DB-C493F5C93245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A01B6-44DB-4B71-A5DB-C493F5C93245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A01B6-44DB-4B71-A5DB-C493F5C93245}" type="slidenum">
              <a:rPr lang="en-US" smtClean="0"/>
              <a:pPr/>
              <a:t>65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A01B6-44DB-4B71-A5DB-C493F5C93245}" type="slidenum">
              <a:rPr lang="en-US" smtClean="0"/>
              <a:pPr/>
              <a:t>99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A01B6-44DB-4B71-A5DB-C493F5C93245}" type="slidenum">
              <a:rPr lang="en-US" smtClean="0"/>
              <a:pPr/>
              <a:t>100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MICRO ACTION PLAN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FOR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IRS OPERATIONS 2020 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MIZORAM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5410200"/>
            <a:ext cx="4572000" cy="990600"/>
          </a:xfrm>
        </p:spPr>
        <p:txBody>
          <a:bodyPr>
            <a:normAutofit/>
          </a:bodyPr>
          <a:lstStyle/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SVBDC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4" y="4953002"/>
            <a:ext cx="1128713" cy="12858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D:\Office\Pict Collect\Health Logo\NHM 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5" y="4876803"/>
            <a:ext cx="1643063" cy="1490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1" y="152402"/>
          <a:ext cx="8610600" cy="5954463"/>
        </p:xfrm>
        <a:graphic>
          <a:graphicData uri="http://schemas.openxmlformats.org/drawingml/2006/table">
            <a:tbl>
              <a:tblPr/>
              <a:tblGrid>
                <a:gridCol w="1183135"/>
                <a:gridCol w="1183135"/>
                <a:gridCol w="1971893"/>
                <a:gridCol w="985947"/>
                <a:gridCol w="1906164"/>
                <a:gridCol w="1380326"/>
              </a:tblGrid>
              <a:tr h="486221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600" b="1" i="0" u="sng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ROAD MAP FOR </a:t>
                      </a:r>
                      <a:r>
                        <a:rPr lang="en-US" sz="1600" b="1" i="0" u="sng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en-US" sz="1600" b="1" i="0" u="sng" strike="noStrike" baseline="30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ST</a:t>
                      </a:r>
                      <a:r>
                        <a:rPr lang="en-US" sz="1600" b="1" i="0" u="sng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600" b="1" i="0" u="sng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ROUND DDT SPRAY </a:t>
                      </a:r>
                      <a:r>
                        <a:rPr lang="en-US" sz="1600" b="1" i="0" u="sng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AIBAWK PHC</a:t>
                      </a:r>
                      <a:endParaRPr lang="en-US" sz="1600" b="1" i="0" u="sng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0001">
                <a:tc>
                  <a:txBody>
                    <a:bodyPr/>
                    <a:lstStyle/>
                    <a:p>
                      <a:pPr algn="ctr" fontAlgn="b"/>
                      <a:endParaRPr lang="en-US" sz="900" b="1" i="0" u="sng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1" i="0" u="sng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i="0" u="sng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i="0" u="sng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i="0" u="sng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1" i="0" u="sng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53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Name of </a:t>
                      </a:r>
                      <a:endParaRPr lang="en-US" sz="1400" b="1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Sub-Centre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No. of household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Area/village 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 be covered </a:t>
                      </a: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No. of days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working days    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Dates</a:t>
                      </a: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Mopping up of Operation</a:t>
                      </a: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Muallungthu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Training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02.3.2020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Falkawn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03.3.2020 -05.3.2020 -  Spray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06.3.2020 - Holiday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282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Muallunghthu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07.3.2020- spray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08.3.2020 – Sunday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09.3.2020 –spray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10.3.2020 - Holiday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11.3.2020 - spray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Tachhip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235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Tachhip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12.3.2020 -14.3.2020– spray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15.3.2020 – Sunday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Sateek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428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Aibawk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16.3.2020 – 19.3.2020 – spray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221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Sateek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20 - 21.3.2020- spray</a:t>
                      </a: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22.3.2020– Sunday</a:t>
                      </a: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23.3.2020 –spray</a:t>
                      </a: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Phulpui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Phulpui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24.3.2020 – 26.3.2020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Maubuang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Maubuang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27.3.2020 – 28.3.2020– Spray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29.3.2020 – Sunday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30.3.2020- spray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165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Thiak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31.3.2020– 03.4.2020 - Spray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Cleaning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04.4.2020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368666095"/>
              </p:ext>
            </p:extLst>
          </p:nvPr>
        </p:nvGraphicFramePr>
        <p:xfrm>
          <a:off x="76199" y="228600"/>
          <a:ext cx="8305801" cy="4414465"/>
        </p:xfrm>
        <a:graphic>
          <a:graphicData uri="http://schemas.openxmlformats.org/drawingml/2006/table">
            <a:tbl>
              <a:tblPr/>
              <a:tblGrid>
                <a:gridCol w="977146"/>
                <a:gridCol w="1872862"/>
                <a:gridCol w="570001"/>
                <a:gridCol w="570001"/>
                <a:gridCol w="570001"/>
                <a:gridCol w="1872862"/>
                <a:gridCol w="1872928"/>
              </a:tblGrid>
              <a:tr h="788882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ADVANCED DDT SPRAY PROGRAMME FOR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FIRST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ROUND 2020 </a:t>
                      </a:r>
                      <a:r>
                        <a:rPr lang="en-US" sz="1600" b="1" i="0" u="sng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CHHAOLO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M/C</a:t>
                      </a:r>
                    </a:p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men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: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   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Spray Team : 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 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No. of days :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. of Houses :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445</a:t>
                      </a:r>
                    </a:p>
                  </a:txBody>
                  <a:tcPr marL="6597" marR="6597" marT="65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</a:tr>
              <a:tr h="58271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Dates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Village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 house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days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Mop-up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Thosi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kap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enpuitu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</a:tr>
              <a:tr h="381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Squad members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HS/HW/MTS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6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3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2.3.20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Training of Spray Team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All Health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Workers/ HS and Squad members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</a:tr>
              <a:tr h="4139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3. 3.20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Transit to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Noaotla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083"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4/3/2020 - 16/3/2020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Noaotla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445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US" sz="14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Lalmuansangi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3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17/3/2020 - 19/3/2020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Spray Km-10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Z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dirty="0" err="1" smtClean="0"/>
                        <a:t>Lalmuansangi</a:t>
                      </a:r>
                      <a:endParaRPr lang="en-IN" dirty="0"/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334"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20/3/2020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Mop up and cleaning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25093501"/>
              </p:ext>
            </p:extLst>
          </p:nvPr>
        </p:nvGraphicFramePr>
        <p:xfrm>
          <a:off x="152400" y="240760"/>
          <a:ext cx="8000999" cy="6306560"/>
        </p:xfrm>
        <a:graphic>
          <a:graphicData uri="http://schemas.openxmlformats.org/drawingml/2006/table">
            <a:tbl>
              <a:tblPr/>
              <a:tblGrid>
                <a:gridCol w="1295400"/>
                <a:gridCol w="1652312"/>
                <a:gridCol w="589542"/>
                <a:gridCol w="589542"/>
                <a:gridCol w="1937067"/>
                <a:gridCol w="1937136"/>
              </a:tblGrid>
              <a:tr h="788882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ADVANCED DDT SPRAY PROGRAMME FOR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FIRST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ROUND 2020 </a:t>
                      </a:r>
                      <a:r>
                        <a:rPr lang="en-US" sz="1600" b="1" i="0" u="sng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SIAHA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M/C</a:t>
                      </a:r>
                    </a:p>
                    <a:p>
                      <a:pPr algn="ctr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Spraymen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: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   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Spray Team : 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 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No. of days :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   No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. of Houses :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428</a:t>
                      </a:r>
                    </a:p>
                  </a:txBody>
                  <a:tcPr marL="6597" marR="6597" marT="65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</a:tr>
              <a:tr h="582718">
                <a:tc rowSpan="2">
                  <a:txBody>
                    <a:bodyPr/>
                    <a:lstStyle/>
                    <a:p>
                      <a:endParaRPr lang="en-IN"/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Village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 house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days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Thosi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kap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enpuitu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</a:tr>
              <a:tr h="381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Squad members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HS/HW/MTS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604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3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2/3/2020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Training of Spray Team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All Health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Workers/ HS and Squad members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</a:tr>
              <a:tr h="27572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3/3/2020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Transit to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Amotla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0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4/3/2020 - 5/3/2020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Spray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Amotla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T.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Ngokhaw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71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6/3/2020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Transit to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Riasikah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400" dirty="0"/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7/3/2020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Riasikah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Calvin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9/3/2020 - 10/3/2020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Spray Tipi Ferry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Calvin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4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11/3/2020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Transit to New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Saikao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400" dirty="0"/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3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12/3/2020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Spray New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Saikao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S.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Sady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, ASHA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571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13/3/2020 - 17/3/2020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Spray New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Laty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K.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Evasly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, ASHA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04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18/3/2020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Spray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Lohry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Jedy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Khithie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, ASHA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04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19/3/2020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Transit to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Siaha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400" dirty="0"/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04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20/3/2020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Cleaning and Submission of Equipments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IN" sz="1400" dirty="0"/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55434554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08725435"/>
              </p:ext>
            </p:extLst>
          </p:nvPr>
        </p:nvGraphicFramePr>
        <p:xfrm>
          <a:off x="228602" y="152400"/>
          <a:ext cx="7620000" cy="5329289"/>
        </p:xfrm>
        <a:graphic>
          <a:graphicData uri="http://schemas.openxmlformats.org/drawingml/2006/table">
            <a:tbl>
              <a:tblPr/>
              <a:tblGrid>
                <a:gridCol w="1344704"/>
                <a:gridCol w="2330824"/>
                <a:gridCol w="806824"/>
                <a:gridCol w="806824"/>
                <a:gridCol w="2330824"/>
              </a:tblGrid>
              <a:tr h="508567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ADVANCED DDT SPRAY PROGRAMME FOR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FIRST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ROUND 2020  </a:t>
                      </a:r>
                      <a:r>
                        <a:rPr lang="en-US" sz="1800" b="1" i="0" u="sng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TIPA MC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2033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Spraymen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: 2     Spray Team :  1        No. of days : 60      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. of Houses :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312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7346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Dates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Village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 house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days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Thosi kap enpuitu Health Worker/MPW-2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00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Team 1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39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3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2/3/2020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Pre Spray Training at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Tipa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PHC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All Health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Workers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concerned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3/3/2020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Transit to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Laki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2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4/3/2020 - 11/3/2020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Laki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Beithlalo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12/3/2020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Transit to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Khopai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13/3/2020 - 17/3/2020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Khopai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18/3/2020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Transit to Tipa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Beithlalo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19/3/2020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Cleaning and submission of Equipments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98225594"/>
              </p:ext>
            </p:extLst>
          </p:nvPr>
        </p:nvGraphicFramePr>
        <p:xfrm>
          <a:off x="228600" y="152400"/>
          <a:ext cx="7696198" cy="5670943"/>
        </p:xfrm>
        <a:graphic>
          <a:graphicData uri="http://schemas.openxmlformats.org/drawingml/2006/table">
            <a:tbl>
              <a:tblPr/>
              <a:tblGrid>
                <a:gridCol w="1142998"/>
                <a:gridCol w="1981200"/>
                <a:gridCol w="685800"/>
                <a:gridCol w="685800"/>
                <a:gridCol w="1981200"/>
                <a:gridCol w="1219200"/>
              </a:tblGrid>
              <a:tr h="508567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ADVANCED DDT SPRAY PROGRAMME FOR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FIRST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ROUND 2020  </a:t>
                      </a:r>
                      <a:r>
                        <a:rPr lang="en-US" sz="1800" b="1" i="0" u="sng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RAWPUICHHIP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PHC/MC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2033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Spraymen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: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   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Spray Team : 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      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No. of days :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 No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. of Houses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: 1412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7346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Dates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Village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 house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days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Thosi kap enpuitu Health Worker/MPW-2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DDT Required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00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Team 1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639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374"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2/3/2020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Pre Spray Training at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Phura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PHC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All Health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Workers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concerned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3/3/2020 - 6/3/2020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Phura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&amp;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Kiasie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351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Singo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21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7/3/2020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Transit to Pala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9/3/2020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Spray Pala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Mahnai Khaimeichho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10/3/2020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Maisa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Mahnai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Khaimeichho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11/3/2020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Transit to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Lodaw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12/3/2020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Lodaw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Mahnai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Khaimeichho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13/3/2020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Transit to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Tokalo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543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14/3/2020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Tokalo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Muanzova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664602678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198225594"/>
              </p:ext>
            </p:extLst>
          </p:nvPr>
        </p:nvGraphicFramePr>
        <p:xfrm>
          <a:off x="228600" y="152400"/>
          <a:ext cx="7924800" cy="6450691"/>
        </p:xfrm>
        <a:graphic>
          <a:graphicData uri="http://schemas.openxmlformats.org/drawingml/2006/table">
            <a:tbl>
              <a:tblPr/>
              <a:tblGrid>
                <a:gridCol w="1398492"/>
                <a:gridCol w="2424057"/>
                <a:gridCol w="839097"/>
                <a:gridCol w="839097"/>
                <a:gridCol w="2424057"/>
              </a:tblGrid>
              <a:tr h="508567">
                <a:tc gridSpan="5"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2033">
                <a:tc gridSpan="5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7346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Dates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Village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 house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days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Thosi kap enpuitu Health Worker/MPW-2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00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Team 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39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3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16/3/2020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Bymari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Muanzova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17/3/2020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Lomasu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Muanzova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21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18/3/2020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Transit to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Miepu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19/3/2020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Miepu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&amp;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Supha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Singo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20/3/2020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Transit to </a:t>
                      </a:r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Lopu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21/3/2020 - 25/3/2020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Lopu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&amp;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Khaikhy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Vatia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26/3/2020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Transit to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Vahia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27/3/2020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Vahia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K.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Ano</a:t>
                      </a:r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ctr"/>
                      <a:endParaRPr lang="en-US" sz="1800"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5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28/3/2020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Transit to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Phura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5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30/3/2020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Cleaning and Submission of Equipments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K.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Ano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6646026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2895600"/>
            <a:ext cx="655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800" b="1" baseline="30000" dirty="0" smtClean="0"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 ROUND IRS, 2018</a:t>
            </a:r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" y="228600"/>
          <a:ext cx="8794352" cy="5180127"/>
        </p:xfrm>
        <a:graphic>
          <a:graphicData uri="http://schemas.openxmlformats.org/drawingml/2006/table">
            <a:tbl>
              <a:tblPr/>
              <a:tblGrid>
                <a:gridCol w="914400"/>
                <a:gridCol w="1066800"/>
                <a:gridCol w="609600"/>
                <a:gridCol w="1600200"/>
                <a:gridCol w="914400"/>
                <a:gridCol w="914400"/>
                <a:gridCol w="1371600"/>
                <a:gridCol w="1402952"/>
              </a:tblGrid>
              <a:tr h="429714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Sairang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MAIN CENTRE/PHC AREA,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</a:t>
                      </a:r>
                      <a:r>
                        <a:rPr lang="en-US" sz="1600" b="1" i="0" u="none" strike="noStrike" baseline="300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nd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ROUND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9031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Spraymen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: 2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No. of Spray Team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No. of Spray Gun : 1   No. of days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36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working days : 30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0" marR="6130" marT="6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0" marR="6130" marT="6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777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Dates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sub-centre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No. of houses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squad members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days </a:t>
                      </a: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For</a:t>
                      </a: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spraying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days 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for 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Mop-up operation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Supervisor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Supervision &amp;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Monitoring by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012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01.6.2020 – 10.7.2020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Sairang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SC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1398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HW. </a:t>
                      </a:r>
                      <a:r>
                        <a:rPr lang="en-US" sz="11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P.C.Lalfakawma</a:t>
                      </a:r>
                      <a:endParaRPr lang="en-US" sz="1100" b="1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b"/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Sairang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Dinthar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</a:p>
                    <a:p>
                      <a:pPr algn="ctr" fontAlgn="b"/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HW </a:t>
                      </a:r>
                      <a:r>
                        <a:rPr lang="en-US" sz="11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Lalramthari</a:t>
                      </a:r>
                      <a:endParaRPr lang="en-US" sz="11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b"/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Sairang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</a:p>
                    <a:p>
                      <a:pPr algn="ctr" fontAlgn="b"/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HW </a:t>
                      </a:r>
                      <a:r>
                        <a:rPr lang="en-US" sz="11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Malsawmtluanga</a:t>
                      </a:r>
                      <a:endParaRPr lang="en-US" sz="11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b"/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Sihhmui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</a:p>
                    <a:p>
                      <a:pPr algn="ctr" fontAlgn="b"/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HW </a:t>
                      </a:r>
                      <a:r>
                        <a:rPr lang="en-US" sz="11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Sangkhumi</a:t>
                      </a:r>
                      <a:endParaRPr lang="en-US" sz="11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b"/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W.Serzawl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</a:p>
                    <a:p>
                      <a:pPr algn="ctr" fontAlgn="b"/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HW </a:t>
                      </a:r>
                      <a:r>
                        <a:rPr lang="en-US" sz="11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V.Hrangmawia</a:t>
                      </a:r>
                      <a:endParaRPr lang="en-US" sz="11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b"/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(Nazareth &amp;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Mualkhang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</a:p>
                    <a:p>
                      <a:pPr algn="ctr" fontAlgn="b"/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HW </a:t>
                      </a:r>
                      <a:r>
                        <a:rPr lang="en-US" sz="11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Lalhmachhuani</a:t>
                      </a:r>
                      <a:endParaRPr lang="en-US" sz="11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b"/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Mualkhang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</a:p>
                    <a:p>
                      <a:pPr algn="ctr" fontAlgn="b"/>
                      <a:r>
                        <a:rPr lang="en-US" sz="1100" b="1" i="0" u="sng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List of </a:t>
                      </a:r>
                      <a:r>
                        <a:rPr lang="en-US" sz="1100" b="1" i="0" u="sng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spraymen</a:t>
                      </a:r>
                      <a:endParaRPr lang="en-US" sz="1100" b="1" i="0" u="sng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b"/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Lalhlimpuia</a:t>
                      </a:r>
                      <a:endParaRPr lang="en-US" sz="1100" b="0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b"/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Jacob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Vanlalhlana</a:t>
                      </a:r>
                      <a:endParaRPr lang="en-US" sz="1100" b="0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b"/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Lalthasiama</a:t>
                      </a:r>
                      <a:endParaRPr lang="en-US" sz="1100" b="0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b"/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Lalrohlua</a:t>
                      </a:r>
                      <a:endParaRPr lang="en-US" sz="1100" b="0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b"/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Mrs.Lalbiakdiki</a:t>
                      </a:r>
                      <a:endParaRPr lang="en-US" sz="1100" b="1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Community Health Officer</a:t>
                      </a:r>
                    </a:p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</a:t>
                      </a: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Sairang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Dinthar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&amp; </a:t>
                      </a: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Sairang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</a:p>
                    <a:p>
                      <a:pPr algn="ctr" fontAlgn="ctr"/>
                      <a:r>
                        <a:rPr lang="en-US" sz="11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Mr.Rangthangvunga</a:t>
                      </a:r>
                      <a:endParaRPr lang="en-US" sz="1100" b="1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Health </a:t>
                      </a: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Superviser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</a:t>
                      </a: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Sihhmui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 </a:t>
                      </a: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W.Serzawl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 </a:t>
                      </a: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Mualkhang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&amp; Nazareth)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Mrs.K.Lalmalsawmi</a:t>
                      </a:r>
                      <a:endParaRPr lang="en-US" sz="11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VBD Consultant</a:t>
                      </a:r>
                    </a:p>
                    <a:p>
                      <a:pPr algn="ctr" fontAlgn="ctr"/>
                      <a:r>
                        <a:rPr lang="en-US" sz="11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Ms.Cindy</a:t>
                      </a:r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Royte</a:t>
                      </a:r>
                      <a:endParaRPr lang="en-US" sz="11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Malaria Inspector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11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Mr.Lallungruala</a:t>
                      </a:r>
                      <a:endParaRPr lang="en-US" sz="1100" b="1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Malaria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Technical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Superviser</a:t>
                      </a:r>
                      <a:endParaRPr lang="en-US" sz="1100" b="0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" y="228600"/>
          <a:ext cx="8794352" cy="6185967"/>
        </p:xfrm>
        <a:graphic>
          <a:graphicData uri="http://schemas.openxmlformats.org/drawingml/2006/table">
            <a:tbl>
              <a:tblPr/>
              <a:tblGrid>
                <a:gridCol w="914400"/>
                <a:gridCol w="914400"/>
                <a:gridCol w="609600"/>
                <a:gridCol w="1600200"/>
                <a:gridCol w="838200"/>
                <a:gridCol w="990600"/>
                <a:gridCol w="1447800"/>
                <a:gridCol w="1479152"/>
              </a:tblGrid>
              <a:tr h="429714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Aibawk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MAIN CENTRE/PHC AREA,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</a:t>
                      </a:r>
                      <a:r>
                        <a:rPr lang="en-US" sz="1200" b="1" i="0" u="none" strike="noStrike" baseline="300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st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ROUND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9031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</a:t>
                      </a:r>
                      <a:r>
                        <a:rPr lang="en-US" sz="12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Spraymen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: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  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Spray Team : 1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No. of Spray Gun : 1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No. of days : 36    No. of working days :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28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0" marR="6130" marT="6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0" marR="6130" marT="6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777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Dates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sub-centre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No. of houses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squad members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days </a:t>
                      </a:r>
                    </a:p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For</a:t>
                      </a:r>
                    </a:p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spraying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days </a:t>
                      </a:r>
                    </a:p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for </a:t>
                      </a:r>
                    </a:p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Mop-up operation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Supervisor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Supervision &amp;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Monitoring by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012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2.3.2020 – 06.4.2020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Aibawk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PHC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1398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HW. </a:t>
                      </a:r>
                      <a:r>
                        <a:rPr lang="en-US" sz="12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Zaithangpuii</a:t>
                      </a:r>
                      <a:endParaRPr lang="en-US" sz="1200" b="1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b"/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</a:t>
                      </a:r>
                      <a:r>
                        <a:rPr lang="en-US" sz="12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Falkawn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</a:p>
                    <a:p>
                      <a:pPr algn="ctr" fontAlgn="b"/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HW </a:t>
                      </a:r>
                      <a:r>
                        <a:rPr lang="en-US" sz="12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Kapkunga</a:t>
                      </a:r>
                      <a:endParaRPr lang="en-US" sz="12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b"/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</a:t>
                      </a:r>
                      <a:r>
                        <a:rPr lang="en-US" sz="12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Muallungthu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</a:p>
                    <a:p>
                      <a:pPr algn="ctr" fontAlgn="b"/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HW </a:t>
                      </a:r>
                      <a:r>
                        <a:rPr lang="en-US" sz="12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T.Lalmuanpuia</a:t>
                      </a:r>
                      <a:endParaRPr lang="en-US" sz="12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b"/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</a:t>
                      </a:r>
                      <a:r>
                        <a:rPr lang="en-US" sz="12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Tachhip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</a:p>
                    <a:p>
                      <a:pPr algn="ctr" fontAlgn="b"/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HW </a:t>
                      </a:r>
                      <a:r>
                        <a:rPr lang="en-US" sz="12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Lalramzauva</a:t>
                      </a:r>
                      <a:endParaRPr lang="en-US" sz="12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b"/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</a:t>
                      </a:r>
                      <a:r>
                        <a:rPr lang="en-US" sz="12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Aibawk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</a:p>
                    <a:p>
                      <a:pPr algn="ctr" fontAlgn="b"/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HW </a:t>
                      </a:r>
                      <a:r>
                        <a:rPr lang="en-US" sz="12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Rosangliana</a:t>
                      </a:r>
                      <a:endParaRPr lang="en-US" sz="12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b"/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</a:t>
                      </a:r>
                      <a:r>
                        <a:rPr lang="en-US" sz="12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Sateek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</a:p>
                    <a:p>
                      <a:pPr algn="ctr" fontAlgn="b"/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HW Samson </a:t>
                      </a:r>
                      <a:r>
                        <a:rPr lang="en-US" sz="12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Lalchhuanawma</a:t>
                      </a:r>
                      <a:endParaRPr lang="en-US" sz="12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b"/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</a:t>
                      </a:r>
                      <a:r>
                        <a:rPr lang="en-US" sz="12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Phulpui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</a:p>
                    <a:p>
                      <a:pPr algn="ctr" fontAlgn="b"/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HW David </a:t>
                      </a:r>
                      <a:r>
                        <a:rPr lang="en-US" sz="12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Vanlalrema</a:t>
                      </a:r>
                      <a:endParaRPr lang="en-US" sz="12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b"/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</a:t>
                      </a:r>
                      <a:r>
                        <a:rPr lang="en-US" sz="12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Maubuang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</a:p>
                    <a:p>
                      <a:pPr algn="ctr" fontAlgn="b"/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HW </a:t>
                      </a:r>
                      <a:r>
                        <a:rPr lang="en-US" sz="12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Zothantluanga</a:t>
                      </a:r>
                      <a:endParaRPr lang="en-US" sz="12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b"/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</a:t>
                      </a:r>
                      <a:r>
                        <a:rPr lang="en-US" sz="12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Thiak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</a:p>
                    <a:p>
                      <a:pPr algn="ctr" fontAlgn="b"/>
                      <a:endParaRPr lang="en-US" sz="1200" b="0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b"/>
                      <a:r>
                        <a:rPr lang="en-US" sz="1200" b="1" i="0" u="sng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List of </a:t>
                      </a:r>
                      <a:r>
                        <a:rPr lang="en-US" sz="1200" b="1" i="0" u="sng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spraymen</a:t>
                      </a:r>
                      <a:endParaRPr lang="en-US" sz="1200" b="1" i="0" u="sng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b"/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</a:t>
                      </a:r>
                    </a:p>
                    <a:p>
                      <a:pPr algn="ctr" fontAlgn="b"/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2.</a:t>
                      </a:r>
                    </a:p>
                    <a:p>
                      <a:pPr algn="ctr" fontAlgn="b"/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Dr.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Zoliankimi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Ngente</a:t>
                      </a:r>
                      <a:endParaRPr lang="en-US" sz="1200" b="1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Medical Officer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Mrs.K.Lalmalsawmi</a:t>
                      </a:r>
                      <a:endParaRPr lang="en-US" sz="12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VBD Consultant</a:t>
                      </a:r>
                    </a:p>
                    <a:p>
                      <a:pPr algn="ctr" fontAlgn="ctr"/>
                      <a:r>
                        <a:rPr lang="en-US" sz="12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Ms.Cindy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Royte</a:t>
                      </a:r>
                      <a:endParaRPr lang="en-US" sz="12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Malaria Inspector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12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Mr.Lallungruala</a:t>
                      </a:r>
                      <a:endParaRPr lang="en-US" sz="1200" b="1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Malaria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Technical </a:t>
                      </a:r>
                      <a:r>
                        <a:rPr lang="en-US" sz="12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Superviser</a:t>
                      </a:r>
                      <a:endParaRPr lang="en-US" sz="1200" b="0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1" y="152402"/>
          <a:ext cx="8610600" cy="6685983"/>
        </p:xfrm>
        <a:graphic>
          <a:graphicData uri="http://schemas.openxmlformats.org/drawingml/2006/table">
            <a:tbl>
              <a:tblPr/>
              <a:tblGrid>
                <a:gridCol w="1183135"/>
                <a:gridCol w="1183135"/>
                <a:gridCol w="1971893"/>
                <a:gridCol w="985947"/>
                <a:gridCol w="1906164"/>
                <a:gridCol w="1380326"/>
              </a:tblGrid>
              <a:tr h="486221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600" b="1" i="0" u="sng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ROAD MAP FOR </a:t>
                      </a:r>
                      <a:r>
                        <a:rPr lang="en-US" sz="1600" b="1" i="0" u="sng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600" b="1" i="0" u="sng" strike="noStrike" baseline="30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nd</a:t>
                      </a:r>
                      <a:r>
                        <a:rPr lang="en-US" sz="1600" b="1" i="0" u="sng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en-US" sz="1600" b="1" i="0" u="sng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ROUND DDT SPRAY </a:t>
                      </a:r>
                      <a:r>
                        <a:rPr lang="en-US" sz="1600" b="1" i="0" u="sng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endParaRPr lang="en-US" sz="1600" b="1" i="0" u="sng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0001">
                <a:tc>
                  <a:txBody>
                    <a:bodyPr/>
                    <a:lstStyle/>
                    <a:p>
                      <a:pPr algn="ctr" fontAlgn="b"/>
                      <a:endParaRPr lang="en-US" sz="900" b="1" i="0" u="sng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1" i="0" u="sng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i="0" u="sng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i="0" u="sng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i="0" u="sng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1" i="0" u="sng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53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Name of </a:t>
                      </a:r>
                      <a:endParaRPr lang="en-US" sz="1500" b="1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Sub-Centre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Area/village </a:t>
                      </a: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 be covered </a:t>
                      </a: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No. of days </a:t>
                      </a:r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working days     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Dates</a:t>
                      </a: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Mopping up of Operation</a:t>
                      </a: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rowSpan="23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Sairang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Training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01.6.2020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Sihhmui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02.6.2020 - Spray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03.6.2020 – spray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04.6.2020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05.3.2020 – transit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Mualkhang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06.6.2020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– spray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07.6.2020 – Sunday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08.6.2020 – spray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09.6.2020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10.6.2020 – Transit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W.Serzawl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11.6.2020 – 12.6.2020 – spray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13.6.2020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14.6.2020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– Sunday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15.6.2020 – Holiday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16.6.2020 – Transit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Sairang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Dinthar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17.6.2020 – 20.6.2020 – spray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21.6.2020 – Sunday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22.6.2020-25.6.2020 – Spray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26.6.2020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7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Sairang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27.6.2020 – Spray</a:t>
                      </a: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28.6.2020 – Sunday</a:t>
                      </a: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29.6.2020 – Spray</a:t>
                      </a: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30.6.2020 – Holiday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01.7.2020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– 04.7.2020 – spray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05.7.2020 – Sunday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06.7.2020 – 08.7.2020 – spray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09.7.2020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Cleaning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10.7.2020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1" y="152402"/>
          <a:ext cx="8610600" cy="5869184"/>
        </p:xfrm>
        <a:graphic>
          <a:graphicData uri="http://schemas.openxmlformats.org/drawingml/2006/table">
            <a:tbl>
              <a:tblPr/>
              <a:tblGrid>
                <a:gridCol w="1183135"/>
                <a:gridCol w="1183135"/>
                <a:gridCol w="1971893"/>
                <a:gridCol w="985947"/>
                <a:gridCol w="1906164"/>
                <a:gridCol w="1380326"/>
              </a:tblGrid>
              <a:tr h="486221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600" b="1" i="0" u="sng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ROAD MAP FOR </a:t>
                      </a:r>
                      <a:r>
                        <a:rPr lang="en-US" sz="1600" b="1" i="0" u="sng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1600" b="1" i="0" u="sng" strike="noStrike" baseline="30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nd</a:t>
                      </a:r>
                      <a:r>
                        <a:rPr lang="en-US" sz="1600" b="1" i="0" u="sng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en-US" sz="1600" b="1" i="0" u="sng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ROUND DDT SPRAY </a:t>
                      </a:r>
                      <a:r>
                        <a:rPr lang="en-US" sz="1600" b="1" i="0" u="sng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AIBAWK PHC</a:t>
                      </a:r>
                      <a:endParaRPr lang="en-US" sz="1600" b="1" i="0" u="sng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0001">
                <a:tc>
                  <a:txBody>
                    <a:bodyPr/>
                    <a:lstStyle/>
                    <a:p>
                      <a:pPr algn="ctr" fontAlgn="b"/>
                      <a:endParaRPr lang="en-US" sz="900" b="1" i="0" u="sng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1" i="0" u="sng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i="0" u="sng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i="0" u="sng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i="0" u="sng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1" i="0" u="sng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53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Name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of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Sub-Centre</a:t>
                      </a: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No. of household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Area/village 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 be covered </a:t>
                      </a: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No. of days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working days    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Dates</a:t>
                      </a: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Mopping up of Operation</a:t>
                      </a: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Muallungthu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Training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01.6.2020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Falkawn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02.6.2020 – 04.6.2020 - spray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Muallunghthu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05.6.2020- 06.6.2020 -  spray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282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07.6.2020 – Sunday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08.6.2020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– spray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Tachhip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Tachhip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09.6.2020 – 11.6.2020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Sateek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Aibawk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12.6.2020 – 13.6.2020 – spray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14.6.2020 – Sunday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235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15.6.2020 – Holiday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16.6.2020 – 17.6.2020 - Spray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428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Sateek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18.6.2020- 20.6.2020 – spray</a:t>
                      </a: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221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21.6.2020 - Sunday</a:t>
                      </a: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Phulpui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Phulpui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22.6.2020 – 24.6.2020 – spray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Maubuang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Maubuang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25.6.2020 – 27.6.2020 – Spray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28.6.2020 – Sunday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Thiak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29.6.2020 – spray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30.6.2020 - holiday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01.7.2020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– 03.7.2020 - spray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165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Cleaning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04.7.2020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MICRO ACTION PLAN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FOR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IRS OPERATIONS 2020 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AIZAWL EAST DISTRICT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5410200"/>
            <a:ext cx="4572000" cy="990600"/>
          </a:xfrm>
        </p:spPr>
        <p:txBody>
          <a:bodyPr>
            <a:normAutofit/>
          </a:bodyPr>
          <a:lstStyle/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SVBDC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4" y="4953002"/>
            <a:ext cx="1128713" cy="12858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D:\Office\Pict Collect\Health Logo\NHM 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9005" y="4876803"/>
            <a:ext cx="1643063" cy="1490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"/>
            <a:ext cx="8763000" cy="6553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DISTRICT PROFILE</a:t>
            </a:r>
          </a:p>
          <a:p>
            <a:pPr algn="ctr">
              <a:buNone/>
            </a:pPr>
            <a:endParaRPr lang="en-US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District Population		-	274686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Household		-	38101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PHC			-	8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Main Centre		-	10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Sub-Centre		-	54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Clinic Sub-Centre	-	37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SC to be sprayed 	-	1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Spray-men allotted	-	4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Spray Team		-	2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Spray-gun		-	2</a:t>
            </a:r>
          </a:p>
          <a:p>
            <a:pPr lvl="2"/>
            <a:endParaRPr lang="en-US" sz="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DDT allotted	-	10 bags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04800" y="457200"/>
            <a:ext cx="8534752" cy="487249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/>
              <a:t>Report of previous IRS operations</a:t>
            </a:r>
            <a:endParaRPr lang="en-US" sz="32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="" xmlns:p14="http://schemas.microsoft.com/office/powerpoint/2010/main" val="3149939543"/>
              </p:ext>
            </p:extLst>
          </p:nvPr>
        </p:nvGraphicFramePr>
        <p:xfrm>
          <a:off x="457200" y="1219200"/>
          <a:ext cx="8358248" cy="519056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89973"/>
                <a:gridCol w="1045827"/>
                <a:gridCol w="965383"/>
                <a:gridCol w="1689415"/>
                <a:gridCol w="1206725"/>
                <a:gridCol w="1660925"/>
              </a:tblGrid>
              <a:tr h="352080">
                <a:tc rowSpan="2"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Year</a:t>
                      </a:r>
                      <a:endParaRPr lang="en-US" sz="1700" dirty="0"/>
                    </a:p>
                  </a:txBody>
                  <a:tcPr marL="86259" marR="86259" marT="43960" marB="4396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Population</a:t>
                      </a:r>
                      <a:endParaRPr lang="en-US" sz="1700" dirty="0"/>
                    </a:p>
                  </a:txBody>
                  <a:tcPr marL="86259" marR="86259" marT="43960" marB="4396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House</a:t>
                      </a:r>
                      <a:r>
                        <a:rPr lang="en-US" sz="1700" baseline="0" dirty="0" smtClean="0"/>
                        <a:t> hold</a:t>
                      </a:r>
                      <a:endParaRPr lang="en-US" sz="1700" dirty="0"/>
                    </a:p>
                  </a:txBody>
                  <a:tcPr marL="86259" marR="86259" marT="43960" marB="4396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Room</a:t>
                      </a:r>
                      <a:endParaRPr lang="en-US" sz="1700" dirty="0"/>
                    </a:p>
                  </a:txBody>
                  <a:tcPr marL="86259" marR="86259" marT="43960" marB="4396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13700">
                <a:tc vMerge="1">
                  <a:txBody>
                    <a:bodyPr/>
                    <a:lstStyle/>
                    <a:p>
                      <a:pPr algn="ctr"/>
                      <a:endParaRPr lang="en-US" sz="1700" dirty="0"/>
                    </a:p>
                  </a:txBody>
                  <a:tcPr marL="86258" marR="86258" marT="43960" marB="4396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700" dirty="0"/>
                    </a:p>
                  </a:txBody>
                  <a:tcPr marL="86258" marR="86258" marT="43960" marB="43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Target</a:t>
                      </a:r>
                      <a:endParaRPr lang="en-US" sz="1700" dirty="0"/>
                    </a:p>
                  </a:txBody>
                  <a:tcPr marL="86259" marR="86259" marT="43960" marB="43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Covered</a:t>
                      </a:r>
                      <a:r>
                        <a:rPr lang="en-US" sz="1700" baseline="0" dirty="0" smtClean="0"/>
                        <a:t> (%)</a:t>
                      </a:r>
                      <a:endParaRPr lang="en-US" sz="1700" dirty="0"/>
                    </a:p>
                  </a:txBody>
                  <a:tcPr marL="86259" marR="86259" marT="43960" marB="43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Targeted</a:t>
                      </a:r>
                      <a:endParaRPr lang="en-US" sz="1700" dirty="0"/>
                    </a:p>
                  </a:txBody>
                  <a:tcPr marL="86259" marR="86259" marT="43960" marB="43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Covered</a:t>
                      </a:r>
                      <a:r>
                        <a:rPr lang="en-US" sz="1700" baseline="0" dirty="0" smtClean="0"/>
                        <a:t> (%)</a:t>
                      </a:r>
                      <a:endParaRPr lang="en-US" sz="1700" dirty="0"/>
                    </a:p>
                  </a:txBody>
                  <a:tcPr marL="86259" marR="86259" marT="43960" marB="43960" anchor="ctr"/>
                </a:tc>
              </a:tr>
              <a:tr h="352080">
                <a:tc>
                  <a:txBody>
                    <a:bodyPr/>
                    <a:lstStyle/>
                    <a:p>
                      <a:pPr algn="l"/>
                      <a:r>
                        <a:rPr lang="en-US" sz="1700" b="1" dirty="0" smtClean="0"/>
                        <a:t>2015</a:t>
                      </a:r>
                      <a:endParaRPr lang="en-US" sz="1700" b="1" dirty="0"/>
                    </a:p>
                  </a:txBody>
                  <a:tcPr marL="86259" marR="86259" marT="43960" marB="43960" anchor="ctr"/>
                </a:tc>
                <a:tc gridSpan="5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9" marR="86259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</a:tr>
              <a:tr h="358540">
                <a:tc>
                  <a:txBody>
                    <a:bodyPr/>
                    <a:lstStyle/>
                    <a:p>
                      <a:pPr algn="l"/>
                      <a:r>
                        <a:rPr lang="en-US" sz="1700" dirty="0" smtClean="0"/>
                        <a:t>First Round</a:t>
                      </a:r>
                      <a:endParaRPr lang="en-US" sz="1700" dirty="0"/>
                    </a:p>
                  </a:txBody>
                  <a:tcPr marL="86259" marR="86259" marT="43960" marB="43960" anchor="ctr"/>
                </a:tc>
                <a:tc>
                  <a:txBody>
                    <a:bodyPr/>
                    <a:lstStyle/>
                    <a:p>
                      <a:pPr marL="0" marR="0" indent="0" algn="ctr" defTabSz="91429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/>
                        <a:t>257134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47383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56.5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107537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20.9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</a:tr>
              <a:tr h="381000">
                <a:tc>
                  <a:txBody>
                    <a:bodyPr/>
                    <a:lstStyle/>
                    <a:p>
                      <a:pPr algn="l"/>
                      <a:r>
                        <a:rPr lang="en-US" sz="1700" dirty="0" smtClean="0"/>
                        <a:t>Second Round</a:t>
                      </a:r>
                      <a:endParaRPr lang="en-US" sz="1700" dirty="0"/>
                    </a:p>
                  </a:txBody>
                  <a:tcPr marL="86259" marR="86259" marT="43960" marB="43960" anchor="ctr"/>
                </a:tc>
                <a:tc>
                  <a:txBody>
                    <a:bodyPr/>
                    <a:lstStyle/>
                    <a:p>
                      <a:pPr marL="0" marR="0" indent="0" algn="ctr" defTabSz="91429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/>
                        <a:t>261893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48263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53.64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105701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19.1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</a:tr>
              <a:tr h="352080">
                <a:tc>
                  <a:txBody>
                    <a:bodyPr/>
                    <a:lstStyle/>
                    <a:p>
                      <a:pPr algn="l"/>
                      <a:r>
                        <a:rPr lang="en-US" sz="1700" b="1" dirty="0" smtClean="0"/>
                        <a:t>2016</a:t>
                      </a:r>
                      <a:endParaRPr lang="en-US" sz="1700" b="1" dirty="0"/>
                    </a:p>
                  </a:txBody>
                  <a:tcPr marL="86259" marR="86259" marT="43960" marB="43960" anchor="ctr"/>
                </a:tc>
                <a:tc gridSpan="5">
                  <a:txBody>
                    <a:bodyPr/>
                    <a:lstStyle/>
                    <a:p>
                      <a:pPr algn="ctr"/>
                      <a:endParaRPr lang="en-US" sz="1700" dirty="0"/>
                    </a:p>
                  </a:txBody>
                  <a:tcPr marL="86259" marR="86259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</a:tr>
              <a:tr h="333720">
                <a:tc>
                  <a:txBody>
                    <a:bodyPr/>
                    <a:lstStyle/>
                    <a:p>
                      <a:pPr algn="l"/>
                      <a:r>
                        <a:rPr lang="en-US" sz="1700" dirty="0" smtClean="0"/>
                        <a:t>First Round</a:t>
                      </a:r>
                      <a:endParaRPr lang="en-US" sz="1700" dirty="0"/>
                    </a:p>
                  </a:txBody>
                  <a:tcPr marL="86259" marR="86259" marT="43960" marB="43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264734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48075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60.61</a:t>
                      </a:r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106799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29.25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</a:tr>
              <a:tr h="291520">
                <a:tc>
                  <a:txBody>
                    <a:bodyPr/>
                    <a:lstStyle/>
                    <a:p>
                      <a:pPr algn="l"/>
                      <a:r>
                        <a:rPr lang="en-US" sz="1700" dirty="0" smtClean="0"/>
                        <a:t>Second Round</a:t>
                      </a:r>
                      <a:endParaRPr lang="en-US" sz="1700" dirty="0"/>
                    </a:p>
                  </a:txBody>
                  <a:tcPr marL="86259" marR="86259" marT="43960" marB="43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264734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48075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59.38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106812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23.21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</a:tr>
              <a:tr h="352080">
                <a:tc>
                  <a:txBody>
                    <a:bodyPr/>
                    <a:lstStyle/>
                    <a:p>
                      <a:pPr algn="l"/>
                      <a:r>
                        <a:rPr lang="en-US" sz="1700" b="1" dirty="0" smtClean="0"/>
                        <a:t>2017</a:t>
                      </a:r>
                      <a:endParaRPr lang="en-US" sz="1700" b="1" dirty="0"/>
                    </a:p>
                  </a:txBody>
                  <a:tcPr marL="86259" marR="86259" marT="43960" marB="43960" anchor="ctr"/>
                </a:tc>
                <a:tc gridSpan="5">
                  <a:txBody>
                    <a:bodyPr/>
                    <a:lstStyle/>
                    <a:p>
                      <a:pPr algn="ctr"/>
                      <a:endParaRPr lang="en-US" sz="1700" dirty="0"/>
                    </a:p>
                  </a:txBody>
                  <a:tcPr marL="86259" marR="86259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</a:tr>
              <a:tr h="278240">
                <a:tc>
                  <a:txBody>
                    <a:bodyPr/>
                    <a:lstStyle/>
                    <a:p>
                      <a:pPr algn="l"/>
                      <a:r>
                        <a:rPr lang="en-US" sz="1700" dirty="0" smtClean="0"/>
                        <a:t>First Round</a:t>
                      </a:r>
                      <a:endParaRPr lang="en-US" sz="1700" dirty="0"/>
                    </a:p>
                  </a:txBody>
                  <a:tcPr marL="86259" marR="86259" marT="43960" marB="43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6036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1225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93.8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2467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60.8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</a:tr>
              <a:tr h="312240">
                <a:tc>
                  <a:txBody>
                    <a:bodyPr/>
                    <a:lstStyle/>
                    <a:p>
                      <a:pPr algn="l"/>
                      <a:r>
                        <a:rPr lang="en-US" sz="1700" dirty="0" smtClean="0"/>
                        <a:t>Second Round</a:t>
                      </a:r>
                      <a:endParaRPr lang="en-US" sz="1700" dirty="0"/>
                    </a:p>
                  </a:txBody>
                  <a:tcPr marL="86259" marR="86259" marT="43960" marB="43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6124</a:t>
                      </a:r>
                      <a:endParaRPr lang="en-US" sz="1700" dirty="0"/>
                    </a:p>
                  </a:txBody>
                  <a:tcPr marL="86259" marR="86259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1231</a:t>
                      </a:r>
                      <a:endParaRPr lang="en-US" sz="1700" dirty="0"/>
                    </a:p>
                  </a:txBody>
                  <a:tcPr marL="86259" marR="86259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91.71</a:t>
                      </a:r>
                      <a:endParaRPr lang="en-US" sz="1700" dirty="0"/>
                    </a:p>
                  </a:txBody>
                  <a:tcPr marL="86259" marR="86259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2469</a:t>
                      </a:r>
                      <a:endParaRPr lang="en-US" sz="1700" dirty="0"/>
                    </a:p>
                  </a:txBody>
                  <a:tcPr marL="86259" marR="86259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49.7</a:t>
                      </a:r>
                      <a:endParaRPr lang="en-US" sz="1700" dirty="0"/>
                    </a:p>
                  </a:txBody>
                  <a:tcPr marL="86259" marR="86259" marT="43960" marB="43960"/>
                </a:tc>
              </a:tr>
              <a:tr h="270040">
                <a:tc>
                  <a:txBody>
                    <a:bodyPr/>
                    <a:lstStyle/>
                    <a:p>
                      <a:pPr algn="l"/>
                      <a:r>
                        <a:rPr lang="en-US" sz="1700" dirty="0" smtClean="0"/>
                        <a:t>2018</a:t>
                      </a:r>
                      <a:endParaRPr lang="en-US" sz="1700" dirty="0"/>
                    </a:p>
                  </a:txBody>
                  <a:tcPr marL="86259" marR="86259" marT="43960" marB="43960" anchor="ctr"/>
                </a:tc>
                <a:tc gridSpan="5">
                  <a:txBody>
                    <a:bodyPr/>
                    <a:lstStyle/>
                    <a:p>
                      <a:pPr algn="ctr"/>
                      <a:endParaRPr lang="en-US" sz="1700" dirty="0"/>
                    </a:p>
                  </a:txBody>
                  <a:tcPr marL="86259" marR="86259" marT="43960" marB="43960"/>
                </a:tc>
                <a:tc hMerge="1">
                  <a:txBody>
                    <a:bodyPr/>
                    <a:lstStyle/>
                    <a:p>
                      <a:pPr algn="ctr"/>
                      <a:endParaRPr lang="en-US" sz="1700" dirty="0"/>
                    </a:p>
                  </a:txBody>
                  <a:tcPr marL="86259" marR="86259" marT="43960" marB="43960"/>
                </a:tc>
                <a:tc hMerge="1">
                  <a:txBody>
                    <a:bodyPr/>
                    <a:lstStyle/>
                    <a:p>
                      <a:pPr algn="ctr"/>
                      <a:endParaRPr lang="en-US" sz="1700" dirty="0"/>
                    </a:p>
                  </a:txBody>
                  <a:tcPr marL="86259" marR="86259" marT="43960" marB="43960"/>
                </a:tc>
                <a:tc hMerge="1">
                  <a:txBody>
                    <a:bodyPr/>
                    <a:lstStyle/>
                    <a:p>
                      <a:pPr algn="ctr"/>
                      <a:endParaRPr lang="en-US" sz="1700" dirty="0"/>
                    </a:p>
                  </a:txBody>
                  <a:tcPr marL="86259" marR="86259" marT="43960" marB="43960"/>
                </a:tc>
                <a:tc hMerge="1">
                  <a:txBody>
                    <a:bodyPr/>
                    <a:lstStyle/>
                    <a:p>
                      <a:pPr algn="ctr"/>
                      <a:endParaRPr lang="en-US" sz="1700" dirty="0"/>
                    </a:p>
                  </a:txBody>
                  <a:tcPr marL="86259" marR="86259" marT="43960" marB="43960"/>
                </a:tc>
              </a:tr>
              <a:tr h="304040">
                <a:tc>
                  <a:txBody>
                    <a:bodyPr/>
                    <a:lstStyle/>
                    <a:p>
                      <a:pPr algn="l"/>
                      <a:r>
                        <a:rPr lang="en-US" sz="1700" dirty="0" smtClean="0"/>
                        <a:t>First Round</a:t>
                      </a:r>
                      <a:endParaRPr lang="en-US" sz="1700" dirty="0"/>
                    </a:p>
                  </a:txBody>
                  <a:tcPr marL="86259" marR="86259" marT="43960" marB="43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9709</a:t>
                      </a:r>
                      <a:endParaRPr lang="en-US" sz="1700" dirty="0"/>
                    </a:p>
                  </a:txBody>
                  <a:tcPr marL="86259" marR="86259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1785</a:t>
                      </a:r>
                      <a:endParaRPr lang="en-US" sz="1700" dirty="0"/>
                    </a:p>
                  </a:txBody>
                  <a:tcPr marL="86259" marR="86259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89.3</a:t>
                      </a:r>
                      <a:endParaRPr lang="en-US" sz="1700" dirty="0"/>
                    </a:p>
                  </a:txBody>
                  <a:tcPr marL="86259" marR="86259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3894</a:t>
                      </a:r>
                      <a:endParaRPr lang="en-US" sz="1700" dirty="0"/>
                    </a:p>
                  </a:txBody>
                  <a:tcPr marL="86259" marR="86259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80.33</a:t>
                      </a:r>
                      <a:endParaRPr lang="en-US" sz="1700" dirty="0"/>
                    </a:p>
                  </a:txBody>
                  <a:tcPr marL="86259" marR="86259" marT="43960" marB="43960"/>
                </a:tc>
              </a:tr>
              <a:tr h="338040">
                <a:tc>
                  <a:txBody>
                    <a:bodyPr/>
                    <a:lstStyle/>
                    <a:p>
                      <a:pPr algn="l"/>
                      <a:r>
                        <a:rPr lang="en-US" sz="1700" dirty="0" smtClean="0"/>
                        <a:t>Second Round</a:t>
                      </a:r>
                      <a:endParaRPr lang="en-US" sz="1700" dirty="0"/>
                    </a:p>
                  </a:txBody>
                  <a:tcPr marL="86259" marR="86259" marT="43960" marB="43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9714</a:t>
                      </a:r>
                      <a:endParaRPr lang="en-US" sz="1700" dirty="0"/>
                    </a:p>
                  </a:txBody>
                  <a:tcPr marL="86259" marR="86259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1805</a:t>
                      </a:r>
                      <a:endParaRPr lang="en-US" sz="1700" dirty="0"/>
                    </a:p>
                  </a:txBody>
                  <a:tcPr marL="86259" marR="86259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90.36</a:t>
                      </a:r>
                      <a:endParaRPr lang="en-US" sz="1700" dirty="0"/>
                    </a:p>
                  </a:txBody>
                  <a:tcPr marL="86259" marR="86259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3913</a:t>
                      </a:r>
                      <a:endParaRPr lang="en-US" sz="1700" dirty="0"/>
                    </a:p>
                  </a:txBody>
                  <a:tcPr marL="86259" marR="86259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82.11</a:t>
                      </a:r>
                      <a:endParaRPr lang="en-US" sz="1700" dirty="0"/>
                    </a:p>
                  </a:txBody>
                  <a:tcPr marL="86259" marR="86259" marT="43960" marB="43960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E0161-BF60-47D2-AB09-ADCFF21F8CFE}" type="slidenum">
              <a:rPr lang="en-IN" smtClean="0"/>
              <a:pPr/>
              <a:t>18</a:t>
            </a:fld>
            <a:endParaRPr lang="en-IN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2895600"/>
            <a:ext cx="5486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1</a:t>
            </a:r>
            <a:r>
              <a:rPr lang="en-US" sz="4800" b="1" baseline="30000" dirty="0" smtClean="0"/>
              <a:t>st</a:t>
            </a:r>
            <a:r>
              <a:rPr lang="en-US" sz="4800" b="1" dirty="0" smtClean="0"/>
              <a:t> ROUND IRS, 2020</a:t>
            </a:r>
            <a:endParaRPr lang="en-US" sz="4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Micro plan of IRS of 7 District</a:t>
            </a:r>
            <a:endParaRPr lang="en-US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696200" cy="37971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4132"/>
                <a:gridCol w="1539240"/>
                <a:gridCol w="1267609"/>
                <a:gridCol w="995979"/>
                <a:gridCol w="1539240"/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Name of Districts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No of spray men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No. </a:t>
                      </a:r>
                      <a:r>
                        <a:rPr lang="en-US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of spraying days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No. of SC to spray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No. of  Village to cover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AIZAWL WEST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AIZAWL EAST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KOLASIB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MAMIT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LUNGLEI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LAWNGTLAI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153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SIAHA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en-US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" y="228600"/>
          <a:ext cx="8794352" cy="4800599"/>
        </p:xfrm>
        <a:graphic>
          <a:graphicData uri="http://schemas.openxmlformats.org/drawingml/2006/table">
            <a:tbl>
              <a:tblPr/>
              <a:tblGrid>
                <a:gridCol w="914400"/>
                <a:gridCol w="1066800"/>
                <a:gridCol w="609600"/>
                <a:gridCol w="1600200"/>
                <a:gridCol w="914400"/>
                <a:gridCol w="1066800"/>
                <a:gridCol w="1295400"/>
                <a:gridCol w="1326752"/>
              </a:tblGrid>
              <a:tr h="357777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Sakawrdai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MAIN CENTRE/PHC AREA,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</a:t>
                      </a:r>
                      <a:r>
                        <a:rPr lang="en-US" sz="1600" b="1" i="0" u="none" strike="noStrike" baseline="300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st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ROUND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602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Spraymen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4  No. of Spray Team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No. of Spray Gun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   No. of days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25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 No. of working days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0" marR="6130" marT="6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0" marR="6130" marT="6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4708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Dates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sub-centre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No. of houses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squad members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days </a:t>
                      </a: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For</a:t>
                      </a: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spraying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days 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for 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Mop-up operation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Supervisor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Supervision &amp;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Monitoring by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99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2-20.3.2020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Mauchar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174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NA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Priscilla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Lalnuthangi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Dr.Lalruatfela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Malsawmthangi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Pachuau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Lalchhanhima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Christopher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Khawlhring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2607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Paid Holidays : 6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th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March 2020 –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Chapcharkut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; 8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th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&amp;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15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th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March 2020 - Sunday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2607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Funds required for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Spray Wages for 1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st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Round : Rs 24320 (Rs 380 x 16 days for 4 </a:t>
                      </a:r>
                      <a:r>
                        <a:rPr lang="en-US" sz="12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Spraymen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2895600"/>
            <a:ext cx="5486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2</a:t>
            </a:r>
            <a:r>
              <a:rPr lang="en-US" sz="4800" b="1" baseline="30000" dirty="0" smtClean="0"/>
              <a:t>nd</a:t>
            </a:r>
            <a:r>
              <a:rPr lang="en-US" sz="4800" b="1" dirty="0" smtClean="0"/>
              <a:t> ROUND IRS, 2020</a:t>
            </a:r>
            <a:endParaRPr lang="en-US" sz="4800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" y="228600"/>
          <a:ext cx="8794352" cy="4800599"/>
        </p:xfrm>
        <a:graphic>
          <a:graphicData uri="http://schemas.openxmlformats.org/drawingml/2006/table">
            <a:tbl>
              <a:tblPr/>
              <a:tblGrid>
                <a:gridCol w="914400"/>
                <a:gridCol w="1066800"/>
                <a:gridCol w="609600"/>
                <a:gridCol w="1600200"/>
                <a:gridCol w="914400"/>
                <a:gridCol w="1066800"/>
                <a:gridCol w="1295400"/>
                <a:gridCol w="1326752"/>
              </a:tblGrid>
              <a:tr h="357777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Sakawrdai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MAIN CENTRE/PHC AREA,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</a:t>
                      </a:r>
                      <a:r>
                        <a:rPr lang="en-US" sz="1600" b="1" i="0" u="none" strike="noStrike" baseline="300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st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ROUND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0602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Spraymen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4  No. of Spray Team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No. of Spray Gun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   No. of days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25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 No. of working days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0" marR="6130" marT="6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0" marR="6130" marT="6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4708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Dates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sub-centre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No. of houses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squad members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days </a:t>
                      </a: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For</a:t>
                      </a: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spraying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days 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for 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Mop-up operation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Supervisor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Supervision &amp;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Monitoring by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99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1-19-6.2020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Mauchar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174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NA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Priscilla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Lalnuthangi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Dr.Lalruatfela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Malsawmthangi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Pachuau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Lalchhanhima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Christopher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Khawlhring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2607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Paid Holidays : 15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th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June 2020– YMA Day; 7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th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&amp; 14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th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June 2019  Sunday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2607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Funds required for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Spray Wages for 2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nd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round : Rs 24320 (Rs 380 x 16 days for 4 </a:t>
                      </a:r>
                      <a:r>
                        <a:rPr lang="en-US" sz="12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Spraymen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MICRO ACTION PLAN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FOR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IRS OPERATIONS 2020 KOLASIB DISTRICT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5410200"/>
            <a:ext cx="4572000" cy="990600"/>
          </a:xfrm>
        </p:spPr>
        <p:txBody>
          <a:bodyPr>
            <a:normAutofit/>
          </a:bodyPr>
          <a:lstStyle/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SVBDC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4" y="4953002"/>
            <a:ext cx="1128713" cy="12858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D:\Office\Pict Collect\Health Logo\NHM logo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9005" y="4876803"/>
            <a:ext cx="1643063" cy="1490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"/>
            <a:ext cx="8763000" cy="65532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DISTRICT PROFILE</a:t>
            </a:r>
          </a:p>
          <a:p>
            <a:pPr algn="ctr">
              <a:buNone/>
            </a:pPr>
            <a:endParaRPr lang="en-US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District Population		-	89592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Household		-	17802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PHC			-	5 PHC’s &amp; 1 CHC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Main Centre		-	7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Sub-Centre		-	26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Clinic Sub-Centre	- 	8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SC to be sprayed 	-	2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villages to be sprayed 	-	2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Spray-men allotted	- 	7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Spray Team		-	3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Spray-gun		-	4</a:t>
            </a:r>
          </a:p>
          <a:p>
            <a:pPr lvl="2"/>
            <a:endParaRPr lang="en-US" sz="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DDT allotted	-	8 bags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04800" y="457200"/>
            <a:ext cx="8534752" cy="487249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/>
              <a:t>Report of previous IRS operations</a:t>
            </a:r>
            <a:endParaRPr lang="en-US" sz="32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="" xmlns:p14="http://schemas.microsoft.com/office/powerpoint/2010/main" val="3149939543"/>
              </p:ext>
            </p:extLst>
          </p:nvPr>
        </p:nvGraphicFramePr>
        <p:xfrm>
          <a:off x="381000" y="1295400"/>
          <a:ext cx="8358248" cy="457200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89973"/>
                <a:gridCol w="1045827"/>
                <a:gridCol w="965383"/>
                <a:gridCol w="1689415"/>
                <a:gridCol w="1206725"/>
                <a:gridCol w="1660925"/>
              </a:tblGrid>
              <a:tr h="352080">
                <a:tc rowSpan="2"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Year</a:t>
                      </a:r>
                      <a:endParaRPr lang="en-US" sz="1700" dirty="0"/>
                    </a:p>
                  </a:txBody>
                  <a:tcPr marL="86259" marR="86259" marT="43960" marB="4396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Population</a:t>
                      </a:r>
                      <a:endParaRPr lang="en-US" sz="1700" dirty="0"/>
                    </a:p>
                  </a:txBody>
                  <a:tcPr marL="86259" marR="86259" marT="43960" marB="4396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House</a:t>
                      </a:r>
                      <a:r>
                        <a:rPr lang="en-US" sz="1700" baseline="0" dirty="0" smtClean="0"/>
                        <a:t> hold</a:t>
                      </a:r>
                      <a:endParaRPr lang="en-US" sz="1700" dirty="0"/>
                    </a:p>
                  </a:txBody>
                  <a:tcPr marL="86259" marR="86259" marT="43960" marB="4396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Room</a:t>
                      </a:r>
                      <a:endParaRPr lang="en-US" sz="1700" dirty="0"/>
                    </a:p>
                  </a:txBody>
                  <a:tcPr marL="86259" marR="86259" marT="43960" marB="4396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13700">
                <a:tc vMerge="1">
                  <a:txBody>
                    <a:bodyPr/>
                    <a:lstStyle/>
                    <a:p>
                      <a:pPr algn="ctr"/>
                      <a:endParaRPr lang="en-US" sz="1700" dirty="0"/>
                    </a:p>
                  </a:txBody>
                  <a:tcPr marL="86258" marR="86258" marT="43960" marB="4396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700" dirty="0"/>
                    </a:p>
                  </a:txBody>
                  <a:tcPr marL="86258" marR="86258" marT="43960" marB="43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Target</a:t>
                      </a:r>
                      <a:endParaRPr lang="en-US" sz="1700" dirty="0"/>
                    </a:p>
                  </a:txBody>
                  <a:tcPr marL="86259" marR="86259" marT="43960" marB="43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Covered</a:t>
                      </a:r>
                      <a:r>
                        <a:rPr lang="en-US" sz="1700" baseline="0" dirty="0" smtClean="0"/>
                        <a:t> (%)</a:t>
                      </a:r>
                      <a:endParaRPr lang="en-US" sz="1700" dirty="0"/>
                    </a:p>
                  </a:txBody>
                  <a:tcPr marL="86259" marR="86259" marT="43960" marB="43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Targeted</a:t>
                      </a:r>
                      <a:endParaRPr lang="en-US" sz="1700" dirty="0"/>
                    </a:p>
                  </a:txBody>
                  <a:tcPr marL="86259" marR="86259" marT="43960" marB="43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Covered</a:t>
                      </a:r>
                      <a:r>
                        <a:rPr lang="en-US" sz="1700" baseline="0" dirty="0" smtClean="0"/>
                        <a:t> (%)</a:t>
                      </a:r>
                      <a:endParaRPr lang="en-US" sz="1700" dirty="0"/>
                    </a:p>
                  </a:txBody>
                  <a:tcPr marL="86259" marR="86259" marT="43960" marB="43960" anchor="ctr"/>
                </a:tc>
              </a:tr>
              <a:tr h="352080">
                <a:tc>
                  <a:txBody>
                    <a:bodyPr/>
                    <a:lstStyle/>
                    <a:p>
                      <a:pPr algn="l"/>
                      <a:r>
                        <a:rPr lang="en-US" sz="1700" b="1" dirty="0" smtClean="0"/>
                        <a:t>2017</a:t>
                      </a:r>
                      <a:endParaRPr lang="en-US" sz="1700" b="1" dirty="0"/>
                    </a:p>
                  </a:txBody>
                  <a:tcPr marL="86259" marR="86259" marT="43960" marB="43960" anchor="ctr"/>
                </a:tc>
                <a:tc gridSpan="5">
                  <a:txBody>
                    <a:bodyPr/>
                    <a:lstStyle/>
                    <a:p>
                      <a:pPr algn="ctr"/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</a:tr>
              <a:tr h="434740">
                <a:tc>
                  <a:txBody>
                    <a:bodyPr/>
                    <a:lstStyle/>
                    <a:p>
                      <a:pPr algn="l"/>
                      <a:r>
                        <a:rPr lang="en-US" sz="1700" dirty="0" smtClean="0"/>
                        <a:t>First Round</a:t>
                      </a:r>
                      <a:endParaRPr lang="en-US" sz="1700" dirty="0"/>
                    </a:p>
                  </a:txBody>
                  <a:tcPr marL="86259" marR="86259" marT="43960" marB="43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14952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2938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67.70%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5962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53.35%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</a:tr>
              <a:tr h="457200">
                <a:tc>
                  <a:txBody>
                    <a:bodyPr/>
                    <a:lstStyle/>
                    <a:p>
                      <a:pPr algn="l"/>
                      <a:r>
                        <a:rPr lang="en-US" sz="1700" dirty="0" smtClean="0"/>
                        <a:t>Second Round</a:t>
                      </a:r>
                      <a:endParaRPr lang="en-US" sz="1700" dirty="0"/>
                    </a:p>
                  </a:txBody>
                  <a:tcPr marL="86259" marR="86259" marT="43960" marB="43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14952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2896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70.13%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3916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54.98%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</a:tr>
              <a:tr h="352080">
                <a:tc>
                  <a:txBody>
                    <a:bodyPr/>
                    <a:lstStyle/>
                    <a:p>
                      <a:pPr algn="l"/>
                      <a:r>
                        <a:rPr lang="en-US" sz="1700" b="1" dirty="0" smtClean="0"/>
                        <a:t>2018</a:t>
                      </a:r>
                      <a:endParaRPr lang="en-US" sz="1700" b="1" dirty="0"/>
                    </a:p>
                  </a:txBody>
                  <a:tcPr marL="86259" marR="86259" marT="43960" marB="43960" anchor="ctr"/>
                </a:tc>
                <a:tc gridSpan="5">
                  <a:txBody>
                    <a:bodyPr/>
                    <a:lstStyle/>
                    <a:p>
                      <a:pPr algn="ctr"/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</a:tr>
              <a:tr h="409920">
                <a:tc>
                  <a:txBody>
                    <a:bodyPr/>
                    <a:lstStyle/>
                    <a:p>
                      <a:pPr algn="l"/>
                      <a:r>
                        <a:rPr lang="en-US" sz="1700" dirty="0" smtClean="0"/>
                        <a:t>First Round</a:t>
                      </a:r>
                      <a:endParaRPr lang="en-US" sz="1700" dirty="0"/>
                    </a:p>
                  </a:txBody>
                  <a:tcPr marL="86259" marR="86259" marT="43960" marB="43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19003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3730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58.26%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7834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54.29%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</a:tr>
              <a:tr h="381000">
                <a:tc>
                  <a:txBody>
                    <a:bodyPr/>
                    <a:lstStyle/>
                    <a:p>
                      <a:pPr algn="l"/>
                      <a:r>
                        <a:rPr lang="en-US" sz="1700" dirty="0" smtClean="0"/>
                        <a:t>Second Round</a:t>
                      </a:r>
                      <a:endParaRPr lang="en-US" sz="1700" dirty="0"/>
                    </a:p>
                  </a:txBody>
                  <a:tcPr marL="86259" marR="86259" marT="43960" marB="43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19003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3832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59.58%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8156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45.90%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</a:tr>
              <a:tr h="352080">
                <a:tc>
                  <a:txBody>
                    <a:bodyPr/>
                    <a:lstStyle/>
                    <a:p>
                      <a:pPr algn="l"/>
                      <a:r>
                        <a:rPr lang="en-US" sz="1700" b="1" dirty="0" smtClean="0"/>
                        <a:t>2019</a:t>
                      </a:r>
                      <a:endParaRPr lang="en-US" sz="1700" b="1" dirty="0"/>
                    </a:p>
                  </a:txBody>
                  <a:tcPr marL="86259" marR="86259" marT="43960" marB="43960" anchor="ctr"/>
                </a:tc>
                <a:tc gridSpan="5">
                  <a:txBody>
                    <a:bodyPr/>
                    <a:lstStyle/>
                    <a:p>
                      <a:pPr algn="ctr"/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</a:tr>
              <a:tr h="409920">
                <a:tc>
                  <a:txBody>
                    <a:bodyPr/>
                    <a:lstStyle/>
                    <a:p>
                      <a:pPr algn="l"/>
                      <a:r>
                        <a:rPr lang="en-US" sz="1700" dirty="0" smtClean="0"/>
                        <a:t>First Round</a:t>
                      </a:r>
                      <a:endParaRPr lang="en-US" sz="1700" dirty="0"/>
                    </a:p>
                  </a:txBody>
                  <a:tcPr marL="86259" marR="86259" marT="43960" marB="43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12898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2498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55.96%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5212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35.92%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</a:tr>
              <a:tr h="457200">
                <a:tc>
                  <a:txBody>
                    <a:bodyPr/>
                    <a:lstStyle/>
                    <a:p>
                      <a:pPr algn="l"/>
                      <a:r>
                        <a:rPr lang="en-US" sz="1700" dirty="0" smtClean="0"/>
                        <a:t>Second Round</a:t>
                      </a:r>
                      <a:endParaRPr lang="en-US" sz="1700" dirty="0"/>
                    </a:p>
                  </a:txBody>
                  <a:tcPr marL="86259" marR="86259" marT="43960" marB="43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12898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2490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47.35%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4827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36.96%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E0161-BF60-47D2-AB09-ADCFF21F8CFE}" type="slidenum">
              <a:rPr lang="en-IN" smtClean="0"/>
              <a:pPr/>
              <a:t>25</a:t>
            </a:fld>
            <a:endParaRPr lang="en-IN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2895600"/>
            <a:ext cx="5486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1</a:t>
            </a:r>
            <a:r>
              <a:rPr lang="en-US" sz="4800" b="1" baseline="30000" dirty="0" smtClean="0"/>
              <a:t>st</a:t>
            </a:r>
            <a:r>
              <a:rPr lang="en-US" sz="4800" b="1" dirty="0" smtClean="0"/>
              <a:t> ROUND IRS, 2020</a:t>
            </a:r>
            <a:endParaRPr lang="en-US" sz="4800" b="1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-2" y="0"/>
          <a:ext cx="8839202" cy="6858000"/>
        </p:xfrm>
        <a:graphic>
          <a:graphicData uri="http://schemas.openxmlformats.org/drawingml/2006/table">
            <a:tbl>
              <a:tblPr/>
              <a:tblGrid>
                <a:gridCol w="919063"/>
                <a:gridCol w="1072241"/>
                <a:gridCol w="612709"/>
                <a:gridCol w="1608361"/>
                <a:gridCol w="919063"/>
                <a:gridCol w="1072241"/>
                <a:gridCol w="1302006"/>
                <a:gridCol w="1333518"/>
              </a:tblGrid>
              <a:tr h="618208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KAWNPUI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MAIN CENTRE/PHC AREA,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</a:t>
                      </a:r>
                      <a:r>
                        <a:rPr lang="en-US" sz="1600" b="1" i="0" u="none" strike="noStrike" baseline="300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st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ROUND,  2020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00544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Spraymen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:2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No. of Spray Team : 1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No. of Spray Gun :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No. of days :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10  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No. of working days :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7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0" marR="6130" marT="6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0" marR="6130" marT="6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8206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Dates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sub-centre/ village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No. of houses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squad members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days 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For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spraying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days </a:t>
                      </a:r>
                    </a:p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for </a:t>
                      </a:r>
                    </a:p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Mop-up operation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Supervisor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Supervision &amp;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Monitoring by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7303"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02.03.2020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Training of Health Worker and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Spraymen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at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Kawnpui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Main Centre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73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03- 09.03.2020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Khamrang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village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292</a:t>
                      </a:r>
                    </a:p>
                  </a:txBody>
                  <a:tcPr marL="6655" marR="6655" marT="66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T.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Vanlalliana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HS</a:t>
                      </a: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J.Lalpianmawia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H/W</a:t>
                      </a:r>
                    </a:p>
                    <a:p>
                      <a:pPr algn="l" fontAlgn="ctr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/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R.Lalchawimawia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MTS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Dr. RK.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Lalthlkamuana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 DMO</a:t>
                      </a:r>
                    </a:p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Lalruatkimi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VBD Consultant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925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11.03.2020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Cleaning Day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" y="0"/>
          <a:ext cx="9143997" cy="7055415"/>
        </p:xfrm>
        <a:graphic>
          <a:graphicData uri="http://schemas.openxmlformats.org/drawingml/2006/table">
            <a:tbl>
              <a:tblPr/>
              <a:tblGrid>
                <a:gridCol w="765126"/>
                <a:gridCol w="892648"/>
                <a:gridCol w="892648"/>
                <a:gridCol w="1402733"/>
                <a:gridCol w="1126843"/>
                <a:gridCol w="212130"/>
                <a:gridCol w="765126"/>
                <a:gridCol w="1601821"/>
                <a:gridCol w="1484922"/>
              </a:tblGrid>
              <a:tr h="552489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BILKHAWTHLIR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MAIN CENTRE/PHC AREA,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</a:t>
                      </a:r>
                      <a:r>
                        <a:rPr lang="en-US" sz="1400" b="1" i="0" u="none" strike="noStrike" baseline="300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st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ROUND, 2020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8754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Spraymen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No. of Spray Team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No. of Spray Gun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No. of days :16    No. of working days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0" marR="6130" marT="6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0" marR="6130" marT="6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7136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Dates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sub-centre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No. of houses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squad members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days </a:t>
                      </a: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For</a:t>
                      </a: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spraying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days 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for 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Mop-up operation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Supervisor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Supervision &amp;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Monitoring by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1188"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02.03.2020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Training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of Health Worker and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Spraymen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at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Bilkhawthlir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Main Centre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62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03.03.2020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Transit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fromBilkhawthlir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to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Saipum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90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04- 16 .03.2020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Saipum</a:t>
                      </a:r>
                      <a:r>
                        <a:rPr lang="en-US" sz="14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 SC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826" marR="5826" marT="58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461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826" marR="5826" marT="58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Team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&amp; 2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/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Lalruatmawia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H/W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Lalhlunchhungi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H/W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826" marR="5826" marT="58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826" marR="5826" marT="58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826" marR="5826" marT="58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/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RK.Malsawmkima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 MTS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826" marR="5826" marT="58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Dr. RK.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Lalthlkamuana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 DMO</a:t>
                      </a:r>
                    </a:p>
                    <a:p>
                      <a:pPr algn="ctr" fontAlgn="ctr"/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Lalruatkimi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VBD Consultant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826" marR="5826" marT="58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36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17.03.2020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Cleaning Day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201" y="-1"/>
          <a:ext cx="8839200" cy="3899866"/>
        </p:xfrm>
        <a:graphic>
          <a:graphicData uri="http://schemas.openxmlformats.org/drawingml/2006/table">
            <a:tbl>
              <a:tblPr/>
              <a:tblGrid>
                <a:gridCol w="1948528"/>
                <a:gridCol w="2302199"/>
                <a:gridCol w="1082638"/>
                <a:gridCol w="1595299"/>
                <a:gridCol w="1910536"/>
              </a:tblGrid>
              <a:tr h="49730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6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ROAD MAP FOR </a:t>
                      </a:r>
                      <a:r>
                        <a:rPr lang="en-US" sz="16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  <a:r>
                        <a:rPr lang="en-US" sz="1600" b="1" i="0" u="sng" strike="noStrike" baseline="30000" dirty="0" smtClean="0">
                          <a:solidFill>
                            <a:srgbClr val="000000"/>
                          </a:solidFill>
                          <a:latin typeface="Arial"/>
                        </a:rPr>
                        <a:t>ST</a:t>
                      </a:r>
                      <a:r>
                        <a:rPr lang="en-US" sz="16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en-US" sz="16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ROUND DDT SPRAY </a:t>
                      </a:r>
                      <a:r>
                        <a:rPr lang="en-US" sz="16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2020</a:t>
                      </a:r>
                      <a:endParaRPr lang="en-US" sz="1600" b="1" i="0" u="sng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8709">
                <a:tc>
                  <a:txBody>
                    <a:bodyPr/>
                    <a:lstStyle/>
                    <a:p>
                      <a:pPr algn="ctr" fontAlgn="b"/>
                      <a:endParaRPr lang="en-US" sz="900" b="1" i="0" u="sng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i="0" u="sng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i="0" u="sng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i="0" u="sng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1" i="0" u="sng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15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Name of Sub-Centre</a:t>
                      </a: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Area/village </a:t>
                      </a: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to be covered </a:t>
                      </a: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No. of days required      </a:t>
                      </a: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Dates</a:t>
                      </a: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Mopping up of Operation</a:t>
                      </a: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81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Kawnpui</a:t>
                      </a:r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SC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Dawrveng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,</a:t>
                      </a:r>
                      <a:r>
                        <a:rPr lang="en-US" sz="15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en-US" sz="1500" b="0" i="0" u="none" strike="noStrike" baseline="0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Khamrang</a:t>
                      </a:r>
                      <a:endParaRPr lang="en-US" sz="1500" b="0" i="0" u="none" strike="noStrike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03-04.03.2020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09.03.2020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74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Field</a:t>
                      </a:r>
                      <a:r>
                        <a:rPr lang="en-US" sz="15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en-US" sz="1500" b="0" i="0" u="none" strike="noStrike" baseline="0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Veng</a:t>
                      </a:r>
                      <a:r>
                        <a:rPr lang="en-US" sz="15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, </a:t>
                      </a:r>
                      <a:r>
                        <a:rPr lang="en-US" sz="1500" b="0" i="0" u="none" strike="noStrike" baseline="0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Khamrang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05&amp;07.03.2020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749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Saipum</a:t>
                      </a:r>
                      <a:r>
                        <a:rPr lang="en-US" sz="15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SC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Hmarveng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04.03.2020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14-16.03.2020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749">
                <a:tc vMerge="1">
                  <a:txBody>
                    <a:bodyPr/>
                    <a:lstStyle/>
                    <a:p>
                      <a:pPr algn="ctr" fontAlgn="ctr"/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Venglai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05.03.2020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749">
                <a:tc vMerge="1">
                  <a:txBody>
                    <a:bodyPr/>
                    <a:lstStyle/>
                    <a:p>
                      <a:pPr algn="ctr" fontAlgn="ctr"/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Chhimveng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07&amp;09.03.2020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749">
                <a:tc vMerge="1">
                  <a:txBody>
                    <a:bodyPr/>
                    <a:lstStyle/>
                    <a:p>
                      <a:pPr algn="ctr" fontAlgn="ctr"/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Kawnpui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11-12.03.2020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749">
                <a:tc vMerge="1">
                  <a:txBody>
                    <a:bodyPr/>
                    <a:lstStyle/>
                    <a:p>
                      <a:pPr algn="ctr" fontAlgn="ctr"/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Tuirial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13.03.2020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MICRO ACTION PLAN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FOR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IRS OPERATIONS 2020 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AIZAWL WEST DISTRICT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5410200"/>
            <a:ext cx="4572000" cy="990600"/>
          </a:xfrm>
        </p:spPr>
        <p:txBody>
          <a:bodyPr>
            <a:normAutofit/>
          </a:bodyPr>
          <a:lstStyle/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SVBDC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4" y="4953002"/>
            <a:ext cx="1128713" cy="12858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D:\Office\Pict Collect\Health Logo\NHM 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5" y="4876803"/>
            <a:ext cx="1643063" cy="1490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2895600"/>
            <a:ext cx="5486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2</a:t>
            </a:r>
            <a:r>
              <a:rPr lang="en-US" sz="4800" b="1" baseline="30000" dirty="0" smtClean="0"/>
              <a:t>nd</a:t>
            </a:r>
            <a:r>
              <a:rPr lang="en-US" sz="4800" b="1" dirty="0" smtClean="0"/>
              <a:t> ROUND IRS, 2020</a:t>
            </a:r>
            <a:endParaRPr lang="en-US" sz="4800" b="1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7201" y="533400"/>
          <a:ext cx="8382000" cy="5943599"/>
        </p:xfrm>
        <a:graphic>
          <a:graphicData uri="http://schemas.openxmlformats.org/drawingml/2006/table">
            <a:tbl>
              <a:tblPr/>
              <a:tblGrid>
                <a:gridCol w="871525"/>
                <a:gridCol w="1016780"/>
                <a:gridCol w="581017"/>
                <a:gridCol w="1525169"/>
                <a:gridCol w="871525"/>
                <a:gridCol w="1016780"/>
                <a:gridCol w="1234661"/>
                <a:gridCol w="1264543"/>
              </a:tblGrid>
              <a:tr h="535780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KAWNPUI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MAIN CENTRE/PHC AREA,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</a:t>
                      </a:r>
                      <a:r>
                        <a:rPr lang="en-US" sz="1600" b="1" i="0" u="none" strike="noStrike" baseline="300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nd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ROUND,  2020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0471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Spraymen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: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No. of Spray Team : 1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No. of Spray Gun :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No. of days :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8 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No. of working days :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7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0" marR="6130" marT="6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0" marR="6130" marT="6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77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Dates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sub-centre/ village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No. of houses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squad members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days 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For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spraying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days </a:t>
                      </a:r>
                    </a:p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for </a:t>
                      </a:r>
                    </a:p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Mop-up operation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Supervisor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Supervision &amp;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Monitoring by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6996">
                <a:tc>
                  <a:txBody>
                    <a:bodyPr/>
                    <a:lstStyle/>
                    <a:p>
                      <a:pPr algn="ctr" fontAlgn="ctr"/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01.06.2020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Training of Health Worker and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Spraymen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at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Kawnpui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Main Centre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90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02- 06.06.2020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Khamrang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village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292</a:t>
                      </a:r>
                    </a:p>
                  </a:txBody>
                  <a:tcPr marL="6655" marR="6655" marT="66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T.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Vanlalliana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HS</a:t>
                      </a: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l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J.Lalpianmawia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H/W</a:t>
                      </a:r>
                    </a:p>
                    <a:p>
                      <a:pPr algn="l" fontAlgn="ctr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/>
                      </a:r>
                      <a:b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R.Lalchawimawia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MTS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Dr. RK.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Lalthlkamuana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 DMO</a:t>
                      </a:r>
                    </a:p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Lalruatkimi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</a:p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VBD Consultant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655" marR="6655" marT="66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351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8.06.2020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Cleaning Day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457201" y="304801"/>
          <a:ext cx="8458199" cy="6164272"/>
        </p:xfrm>
        <a:graphic>
          <a:graphicData uri="http://schemas.openxmlformats.org/drawingml/2006/table">
            <a:tbl>
              <a:tblPr/>
              <a:tblGrid>
                <a:gridCol w="707742"/>
                <a:gridCol w="825699"/>
                <a:gridCol w="825699"/>
                <a:gridCol w="1297528"/>
                <a:gridCol w="1042330"/>
                <a:gridCol w="196221"/>
                <a:gridCol w="707742"/>
                <a:gridCol w="1481685"/>
                <a:gridCol w="1373553"/>
              </a:tblGrid>
              <a:tr h="448856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BILKHAWTHLIR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MAIN CENTRE/PHC AREA,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</a:t>
                      </a:r>
                      <a:r>
                        <a:rPr lang="en-US" sz="1400" b="1" i="0" u="none" strike="noStrike" baseline="300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nd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ROUND, 2020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64580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Spraymen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No. of Spray Team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No. of Spray </a:t>
                      </a:r>
                      <a:r>
                        <a:rPr lang="en-US" sz="1400" b="1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Gun :</a:t>
                      </a:r>
                      <a:r>
                        <a:rPr lang="en-US" sz="1400" b="1" i="0" u="none" strike="noStrike" baseline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 </a:t>
                      </a:r>
                      <a:r>
                        <a:rPr lang="en-US" sz="1400" b="1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days :13    No. of working days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0" marR="6130" marT="6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0" marR="6130" marT="6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391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Dates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sub-centre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No. of houses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squad members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days </a:t>
                      </a: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For</a:t>
                      </a: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spraying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days 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for 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Mop-up operation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Supervisor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Supervision &amp;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Monitoring by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0893"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01.06.2020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Training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of Health Worker and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Spraymen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at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Bilkhawthlir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Main Centre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190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02.06.2020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Transit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fromBilkhawthlir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to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Saipum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0877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03- 12.06.2020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Saipum</a:t>
                      </a:r>
                      <a:r>
                        <a:rPr lang="en-US" sz="14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 SC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826" marR="5826" marT="58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461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826" marR="5826" marT="58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Team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&amp; 2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/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Lalruatmawia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H/W</a:t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Lalhlunchhungi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H/W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826" marR="5826" marT="58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826" marR="5826" marT="58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826" marR="5826" marT="58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/>
                      </a:r>
                      <a:b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RK.Malsawmkima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 MTS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826" marR="5826" marT="58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Dr. RK.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Lalthlkamuana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 DMO</a:t>
                      </a:r>
                    </a:p>
                    <a:p>
                      <a:pPr algn="ctr" fontAlgn="ctr"/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Lalruatkimi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VBD Consultant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826" marR="5826" marT="582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47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13.06.2020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Cleaning Day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609599" y="457201"/>
          <a:ext cx="7924801" cy="5791198"/>
        </p:xfrm>
        <a:graphic>
          <a:graphicData uri="http://schemas.openxmlformats.org/drawingml/2006/table">
            <a:tbl>
              <a:tblPr/>
              <a:tblGrid>
                <a:gridCol w="1746956"/>
                <a:gridCol w="2064041"/>
                <a:gridCol w="970641"/>
                <a:gridCol w="1430268"/>
                <a:gridCol w="1712895"/>
              </a:tblGrid>
              <a:tr h="73848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6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ROAD MAP FOR </a:t>
                      </a:r>
                      <a:r>
                        <a:rPr lang="en-US" sz="16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  <a:r>
                        <a:rPr lang="en-US" sz="1600" b="1" i="0" u="sng" strike="noStrike" baseline="30000" dirty="0" smtClean="0">
                          <a:solidFill>
                            <a:srgbClr val="000000"/>
                          </a:solidFill>
                          <a:latin typeface="Arial"/>
                        </a:rPr>
                        <a:t>nd</a:t>
                      </a:r>
                      <a:r>
                        <a:rPr lang="en-US" sz="1600" b="1" i="0" u="sng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en-US" sz="16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en-US" sz="16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ROUND DDT SPRAY </a:t>
                      </a:r>
                      <a:r>
                        <a:rPr lang="en-US" sz="1600" b="1" i="0" u="sng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2020</a:t>
                      </a:r>
                      <a:endParaRPr lang="en-US" sz="1600" b="1" i="0" u="sng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4176">
                <a:tc>
                  <a:txBody>
                    <a:bodyPr/>
                    <a:lstStyle/>
                    <a:p>
                      <a:pPr algn="ctr" fontAlgn="b"/>
                      <a:endParaRPr lang="en-US" sz="900" b="1" i="0" u="sng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i="0" u="sng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i="0" u="sng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i="0" u="sng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1" i="0" u="sng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81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Name of Sub-Centre</a:t>
                      </a: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Area/village </a:t>
                      </a: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to be covered </a:t>
                      </a: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No. of days required      </a:t>
                      </a: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Dates</a:t>
                      </a: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Mopping up of Operation</a:t>
                      </a: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73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Kawnpui</a:t>
                      </a:r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SC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Dawrveng</a:t>
                      </a:r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,</a:t>
                      </a:r>
                      <a:r>
                        <a:rPr lang="en-US" sz="15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en-US" sz="1500" b="0" i="0" u="none" strike="noStrike" baseline="0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Khamrang</a:t>
                      </a:r>
                      <a:endParaRPr lang="en-US" sz="1500" b="0" i="0" u="none" strike="noStrike" dirty="0" smtClean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02-03.06.2020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06.06.2020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9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Field</a:t>
                      </a:r>
                      <a:r>
                        <a:rPr lang="en-US" sz="15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en-US" sz="1500" b="0" i="0" u="none" strike="noStrike" baseline="0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Veng</a:t>
                      </a:r>
                      <a:r>
                        <a:rPr lang="en-US" sz="1500" b="0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, </a:t>
                      </a:r>
                      <a:r>
                        <a:rPr lang="en-US" sz="1500" b="0" i="0" u="none" strike="noStrike" baseline="0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Khamrang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04-05.06.2020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939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Saipum</a:t>
                      </a:r>
                      <a:r>
                        <a:rPr lang="en-US" sz="15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SC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Hmarveng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03.06.2020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11-12.06.2020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939">
                <a:tc vMerge="1">
                  <a:txBody>
                    <a:bodyPr/>
                    <a:lstStyle/>
                    <a:p>
                      <a:pPr algn="ctr" fontAlgn="ctr"/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Venglai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04.06.2020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939">
                <a:tc vMerge="1">
                  <a:txBody>
                    <a:bodyPr/>
                    <a:lstStyle/>
                    <a:p>
                      <a:pPr algn="ctr" fontAlgn="ctr"/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Chhimveng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05-06.06.2020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939">
                <a:tc vMerge="1">
                  <a:txBody>
                    <a:bodyPr/>
                    <a:lstStyle/>
                    <a:p>
                      <a:pPr algn="ctr" fontAlgn="ctr"/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Kawnpui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08-09.06.2020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939">
                <a:tc vMerge="1">
                  <a:txBody>
                    <a:bodyPr/>
                    <a:lstStyle/>
                    <a:p>
                      <a:pPr algn="ctr" fontAlgn="ctr"/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Tuirial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10.06.2020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02362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Baskerville Old Face" pitchFamily="18" charset="0"/>
              </a:rPr>
              <a:t>MICRO-ACTION  PLAN </a:t>
            </a:r>
            <a:r>
              <a:rPr lang="en-US" b="1" i="1" dirty="0" smtClean="0">
                <a:latin typeface="Baskerville Old Face" pitchFamily="18" charset="0"/>
              </a:rPr>
              <a:t>INDOOR  RESIDUAL  SPRAY </a:t>
            </a:r>
            <a:r>
              <a:rPr lang="en-US" b="1" dirty="0" smtClean="0">
                <a:latin typeface="Baskerville Old Face" pitchFamily="18" charset="0"/>
              </a:rPr>
              <a:t>FOR 1</a:t>
            </a:r>
            <a:r>
              <a:rPr lang="en-US" b="1" baseline="30000" dirty="0" smtClean="0">
                <a:latin typeface="Baskerville Old Face" pitchFamily="18" charset="0"/>
              </a:rPr>
              <a:t>st</a:t>
            </a:r>
            <a:r>
              <a:rPr lang="en-US" b="1" dirty="0" smtClean="0">
                <a:latin typeface="Baskerville Old Face" pitchFamily="18" charset="0"/>
              </a:rPr>
              <a:t> &amp; 2</a:t>
            </a:r>
            <a:r>
              <a:rPr lang="en-US" b="1" baseline="30000" dirty="0" smtClean="0">
                <a:latin typeface="Baskerville Old Face" pitchFamily="18" charset="0"/>
              </a:rPr>
              <a:t>nd</a:t>
            </a:r>
            <a:r>
              <a:rPr lang="en-US" b="1" dirty="0" smtClean="0">
                <a:latin typeface="Baskerville Old Face" pitchFamily="18" charset="0"/>
              </a:rPr>
              <a:t> ROUND,  2020</a:t>
            </a:r>
            <a:br>
              <a:rPr lang="en-US" b="1" dirty="0" smtClean="0">
                <a:latin typeface="Baskerville Old Face" pitchFamily="18" charset="0"/>
              </a:rPr>
            </a:br>
            <a:r>
              <a:rPr lang="en-US" b="1" dirty="0" smtClean="0">
                <a:latin typeface="Baskerville Old Face" pitchFamily="18" charset="0"/>
              </a:rPr>
              <a:t/>
            </a:r>
            <a:br>
              <a:rPr lang="en-US" b="1" dirty="0" smtClean="0">
                <a:latin typeface="Baskerville Old Face" pitchFamily="18" charset="0"/>
              </a:rPr>
            </a:br>
            <a:r>
              <a:rPr lang="en-US" b="1" dirty="0">
                <a:latin typeface="Baskerville Old Face" pitchFamily="18" charset="0"/>
              </a:rPr>
              <a:t/>
            </a:r>
            <a:br>
              <a:rPr lang="en-US" b="1" dirty="0">
                <a:latin typeface="Baskerville Old Face" pitchFamily="18" charset="0"/>
              </a:rPr>
            </a:br>
            <a:r>
              <a:rPr lang="en-US" b="1" dirty="0" smtClean="0">
                <a:latin typeface="Baskerville Old Face" pitchFamily="18" charset="0"/>
              </a:rPr>
              <a:t>UNDER  MAMIT  DISTRICT,</a:t>
            </a:r>
            <a:br>
              <a:rPr lang="en-US" b="1" dirty="0" smtClean="0">
                <a:latin typeface="Baskerville Old Face" pitchFamily="18" charset="0"/>
              </a:rPr>
            </a:br>
            <a:r>
              <a:rPr lang="en-US" b="1" dirty="0" smtClean="0">
                <a:latin typeface="Baskerville Old Face" pitchFamily="18" charset="0"/>
              </a:rPr>
              <a:t>MIZORAM</a:t>
            </a:r>
            <a:endParaRPr lang="en-US" b="1" dirty="0"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00027742"/>
              </p:ext>
            </p:extLst>
          </p:nvPr>
        </p:nvGraphicFramePr>
        <p:xfrm>
          <a:off x="304800" y="304796"/>
          <a:ext cx="8534400" cy="5980507"/>
        </p:xfrm>
        <a:graphic>
          <a:graphicData uri="http://schemas.openxmlformats.org/drawingml/2006/table">
            <a:tbl>
              <a:tblPr/>
              <a:tblGrid>
                <a:gridCol w="1506747"/>
                <a:gridCol w="3611592"/>
                <a:gridCol w="3416061"/>
              </a:tblGrid>
              <a:tr h="511507">
                <a:tc gridSpan="3">
                  <a:txBody>
                    <a:bodyPr/>
                    <a:lstStyle/>
                    <a:p>
                      <a:pPr algn="ctr" fontAlgn="ctr"/>
                      <a:endParaRPr lang="en-US" sz="2800" b="1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ctr" fontAlgn="ctr"/>
                      <a:r>
                        <a:rPr lang="en-US" sz="2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MAMIT  DISTRICT</a:t>
                      </a:r>
                    </a:p>
                    <a:p>
                      <a:pPr algn="ctr" fontAlgn="ctr"/>
                      <a:endParaRPr lang="en-US" sz="2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23" marR="6523" marT="6523" marB="0" anchor="ctr" anchorCtr="1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15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23" marR="6523" marT="6523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Houses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23" marR="6523" marT="6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12669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23" marR="6523" marT="6523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5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523" marR="6523" marT="6523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No. of CHC</a:t>
                      </a:r>
                    </a:p>
                  </a:txBody>
                  <a:tcPr marL="6523" marR="6523" marT="6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23" marR="6523" marT="6523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5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523" marR="6523" marT="6523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No. of PHC</a:t>
                      </a:r>
                    </a:p>
                  </a:txBody>
                  <a:tcPr marL="6523" marR="6523" marT="6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6523" marR="6523" marT="6523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5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523" marR="6523" marT="6523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No. of S/C</a:t>
                      </a:r>
                    </a:p>
                  </a:txBody>
                  <a:tcPr marL="6523" marR="6523" marT="6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30 + </a:t>
                      </a:r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r>
                        <a:rPr lang="en-US" sz="28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clinics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23" marR="6523" marT="6523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5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523" marR="6523" marT="6523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No. of H/S </a:t>
                      </a:r>
                    </a:p>
                  </a:txBody>
                  <a:tcPr marL="6523" marR="6523" marT="6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23" marR="6523" marT="6523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5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523" marR="6523" marT="6523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No. of H/S (M)</a:t>
                      </a:r>
                    </a:p>
                  </a:txBody>
                  <a:tcPr marL="6523" marR="6523" marT="6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23" marR="6523" marT="6523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5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6523" marR="6523" marT="6523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No. of H/S (F)</a:t>
                      </a:r>
                    </a:p>
                  </a:txBody>
                  <a:tcPr marL="6523" marR="6523" marT="6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23" marR="6523" marT="6523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5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23" marR="6523" marT="6523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No. of </a:t>
                      </a:r>
                      <a:r>
                        <a:rPr lang="en-US" sz="28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Spraymen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23" marR="6523" marT="6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21</a:t>
                      </a:r>
                    </a:p>
                  </a:txBody>
                  <a:tcPr marL="6523" marR="6523" marT="6523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5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23" marR="6523" marT="6523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No. of Spray</a:t>
                      </a:r>
                      <a:r>
                        <a:rPr lang="en-US" sz="28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Team</a:t>
                      </a:r>
                      <a:endParaRPr lang="en-US" sz="2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23" marR="6523" marT="65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6523" marR="6523" marT="6523" marB="0" anchor="ctr" anchorCtr="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68666095"/>
              </p:ext>
            </p:extLst>
          </p:nvPr>
        </p:nvGraphicFramePr>
        <p:xfrm>
          <a:off x="76199" y="228600"/>
          <a:ext cx="8915402" cy="6313460"/>
        </p:xfrm>
        <a:graphic>
          <a:graphicData uri="http://schemas.openxmlformats.org/drawingml/2006/table">
            <a:tbl>
              <a:tblPr/>
              <a:tblGrid>
                <a:gridCol w="914401"/>
                <a:gridCol w="1752600"/>
                <a:gridCol w="533400"/>
                <a:gridCol w="533400"/>
                <a:gridCol w="533400"/>
                <a:gridCol w="1752600"/>
                <a:gridCol w="1752662"/>
                <a:gridCol w="1142939"/>
              </a:tblGrid>
              <a:tr h="788882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ADVANCED DDT SPRAY PROGRAMME FOR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FIRST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ROUND 2020 </a:t>
                      </a:r>
                      <a:r>
                        <a:rPr lang="en-US" sz="1600" b="1" i="0" u="sng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MAMIT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M/C</a:t>
                      </a:r>
                    </a:p>
                    <a:p>
                      <a:pPr algn="ctr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Spraymen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: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   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Spray Team : 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 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No. of days :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60  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No. of Working Days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: 55   No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. of Houses :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2175</a:t>
                      </a:r>
                    </a:p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District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: 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Mamit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271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Dates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Village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 house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days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Mop-up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Thosi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kap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enpuitu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DDT requirement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Squad members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HS/HW/MTS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26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3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2.3.20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Training of Spray Team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All Health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Workers/ HS and Squad members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9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3. 3.20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Mamit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to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Nalzawl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Zohmingthanga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0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4-7.3.20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Nalzawl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Zohmingthanga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kgs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3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9.3.20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Mop up day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Z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dirty="0" err="1" smtClean="0"/>
                        <a:t>Zohmingthanga</a:t>
                      </a:r>
                      <a:endParaRPr lang="en-IN" dirty="0"/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3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11.3.20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Nalzawl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to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Mamit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3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12-17.3.20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New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Mamit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455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Lallawmawmi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dirty="0" err="1" smtClean="0"/>
                        <a:t>Vanlalchhani</a:t>
                      </a:r>
                      <a:endParaRPr lang="en-IN" dirty="0"/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kgs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3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18-21.3.20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at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Phaizau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K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Saizampuii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dirty="0" err="1" smtClean="0"/>
                        <a:t>Lalhruaitluanga</a:t>
                      </a:r>
                      <a:endParaRPr lang="en-IN" dirty="0"/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kgs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2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23.3.20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Mop up Day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-do-</a:t>
                      </a:r>
                      <a:endParaRPr lang="en-IN" dirty="0"/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3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24.3.20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Phaizau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to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Mamit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-do-</a:t>
                      </a:r>
                      <a:endParaRPr lang="en-IN" dirty="0"/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03721937"/>
              </p:ext>
            </p:extLst>
          </p:nvPr>
        </p:nvGraphicFramePr>
        <p:xfrm>
          <a:off x="152399" y="992126"/>
          <a:ext cx="7901554" cy="4113515"/>
        </p:xfrm>
        <a:graphic>
          <a:graphicData uri="http://schemas.openxmlformats.org/drawingml/2006/table">
            <a:tbl>
              <a:tblPr/>
              <a:tblGrid>
                <a:gridCol w="1137808"/>
                <a:gridCol w="1661320"/>
                <a:gridCol w="568906"/>
                <a:gridCol w="452298"/>
                <a:gridCol w="1273444"/>
                <a:gridCol w="1459425"/>
                <a:gridCol w="1348353"/>
              </a:tblGrid>
              <a:tr h="80924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Dates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Village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 house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days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Thosi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kap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enpuitu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H/W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MPW-2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, H/S &amp;  MO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22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Team 1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Team 2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Medical Officer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5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  <a:endParaRPr lang="en-US" sz="16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0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25.3-4.4.20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at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Hmunsam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586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Lalneihkimi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Rosangpuii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Dr.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Hrangkapzawna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7-11.4.20</a:t>
                      </a:r>
                    </a:p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Bazar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Veng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495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K.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Saizampuii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Dr. Hrangkapzawn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13-16.4.20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Dinthar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398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Lalropuia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Lalsangpuii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Dr.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Hrangkapzawn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17-22.4.20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Mop up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Lalhruaitluanga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23.4.20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Cleaning of Spray Pump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762000" y="5830669"/>
            <a:ext cx="7467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>
              <a:defRPr/>
            </a:pPr>
            <a:r>
              <a:rPr lang="en-US" b="1" dirty="0" smtClean="0">
                <a:solidFill>
                  <a:srgbClr val="000000"/>
                </a:solidFill>
              </a:rPr>
              <a:t>List of Holidays :6.3.2020 – </a:t>
            </a:r>
            <a:r>
              <a:rPr lang="en-US" b="1" dirty="0" err="1" smtClean="0">
                <a:solidFill>
                  <a:srgbClr val="000000"/>
                </a:solidFill>
              </a:rPr>
              <a:t>Chapchar</a:t>
            </a:r>
            <a:r>
              <a:rPr lang="en-US" b="1" dirty="0" smtClean="0">
                <a:solidFill>
                  <a:srgbClr val="000000"/>
                </a:solidFill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</a:rPr>
              <a:t>Kut</a:t>
            </a:r>
            <a:r>
              <a:rPr lang="en-US" b="1" dirty="0" smtClean="0">
                <a:solidFill>
                  <a:srgbClr val="000000"/>
                </a:solidFill>
              </a:rPr>
              <a:t>, 10.3.2020 – </a:t>
            </a:r>
            <a:r>
              <a:rPr lang="en-US" b="1" dirty="0" err="1" smtClean="0">
                <a:solidFill>
                  <a:srgbClr val="000000"/>
                </a:solidFill>
              </a:rPr>
              <a:t>Holi</a:t>
            </a:r>
            <a:r>
              <a:rPr lang="en-US" b="1" dirty="0" smtClean="0">
                <a:solidFill>
                  <a:srgbClr val="000000"/>
                </a:solidFill>
              </a:rPr>
              <a:t>, 6.4.2020 – </a:t>
            </a:r>
            <a:r>
              <a:rPr lang="en-US" b="1" dirty="0" err="1" smtClean="0">
                <a:solidFill>
                  <a:srgbClr val="000000"/>
                </a:solidFill>
              </a:rPr>
              <a:t>Mahavir</a:t>
            </a:r>
            <a:r>
              <a:rPr lang="en-US" b="1" dirty="0" smtClean="0">
                <a:solidFill>
                  <a:srgbClr val="000000"/>
                </a:solidFill>
              </a:rPr>
              <a:t> </a:t>
            </a:r>
            <a:r>
              <a:rPr lang="en-US" b="1" dirty="0" err="1" smtClean="0">
                <a:solidFill>
                  <a:srgbClr val="000000"/>
                </a:solidFill>
              </a:rPr>
              <a:t>Jayanti</a:t>
            </a:r>
            <a:r>
              <a:rPr lang="en-US" b="1" dirty="0" smtClean="0">
                <a:solidFill>
                  <a:srgbClr val="000000"/>
                </a:solidFill>
              </a:rPr>
              <a:t>, 10.4.2020 – Good Friday.      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25093501"/>
              </p:ext>
            </p:extLst>
          </p:nvPr>
        </p:nvGraphicFramePr>
        <p:xfrm>
          <a:off x="152400" y="297627"/>
          <a:ext cx="8915402" cy="6331773"/>
        </p:xfrm>
        <a:graphic>
          <a:graphicData uri="http://schemas.openxmlformats.org/drawingml/2006/table">
            <a:tbl>
              <a:tblPr/>
              <a:tblGrid>
                <a:gridCol w="914401"/>
                <a:gridCol w="1752600"/>
                <a:gridCol w="533400"/>
                <a:gridCol w="533400"/>
                <a:gridCol w="533400"/>
                <a:gridCol w="1752600"/>
                <a:gridCol w="1752662"/>
                <a:gridCol w="1142939"/>
              </a:tblGrid>
              <a:tr h="788882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ADVANCED DDT SPRAY PROGRAMME FOR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SECOND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ROUND 2020 </a:t>
                      </a:r>
                      <a:r>
                        <a:rPr lang="en-US" sz="1600" b="1" i="0" u="sng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MAMIT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M/C</a:t>
                      </a:r>
                    </a:p>
                    <a:p>
                      <a:pPr algn="ctr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Spraymen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: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   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Spray Team : 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 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No. of days :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60  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No. of Working Days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: 55   No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. of Houses :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2175</a:t>
                      </a:r>
                    </a:p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District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: 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Mamit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2718">
                <a:tc rowSpan="2">
                  <a:txBody>
                    <a:bodyPr/>
                    <a:lstStyle/>
                    <a:p>
                      <a:endParaRPr lang="en-IN"/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Village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 house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days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Mop-up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Thosi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kap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enpuitu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DDT 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mamawh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zat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Squad members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HS/HW/MTS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2604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334">
                <a:tc>
                  <a:txBody>
                    <a:bodyPr/>
                    <a:lstStyle/>
                    <a:p>
                      <a:r>
                        <a:rPr lang="en-IN" dirty="0" smtClean="0"/>
                        <a:t>1.6.20</a:t>
                      </a:r>
                      <a:endParaRPr lang="en-IN" dirty="0"/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Training of Spray Team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All Health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Workers/ HS and Squad members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94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2.6.20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Mamit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to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Nalzawl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Zohmingthanga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0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3-6.6.20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Nalzawl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Zohmingthanga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kgs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3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8.6.20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Mop up day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Z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dirty="0" err="1" smtClean="0"/>
                        <a:t>Zohmingthanga</a:t>
                      </a:r>
                      <a:endParaRPr lang="en-IN" dirty="0"/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3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9.6.20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Nalzawl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to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Mamit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3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10-16.6.20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New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Mamit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455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Lallawmawmi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dirty="0" err="1" smtClean="0"/>
                        <a:t>Vanlalchhani</a:t>
                      </a:r>
                      <a:endParaRPr lang="en-IN" dirty="0"/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kgs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3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17-21.6.20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at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Phaizau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K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Saizampuii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IN" dirty="0" err="1" smtClean="0"/>
                        <a:t>Lalhruaitluanga</a:t>
                      </a:r>
                      <a:endParaRPr lang="en-IN" dirty="0"/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kgs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12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22.6.20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Mop up Day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-do-</a:t>
                      </a:r>
                      <a:endParaRPr lang="en-IN" dirty="0"/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3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23.6.20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Phaizau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to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Mamit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-do-</a:t>
                      </a:r>
                      <a:endParaRPr lang="en-IN" dirty="0"/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5543455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28162208"/>
              </p:ext>
            </p:extLst>
          </p:nvPr>
        </p:nvGraphicFramePr>
        <p:xfrm>
          <a:off x="152400" y="457200"/>
          <a:ext cx="7901554" cy="4113515"/>
        </p:xfrm>
        <a:graphic>
          <a:graphicData uri="http://schemas.openxmlformats.org/drawingml/2006/table">
            <a:tbl>
              <a:tblPr/>
              <a:tblGrid>
                <a:gridCol w="1137808"/>
                <a:gridCol w="1661320"/>
                <a:gridCol w="568906"/>
                <a:gridCol w="452298"/>
                <a:gridCol w="1273444"/>
                <a:gridCol w="1459425"/>
                <a:gridCol w="1348353"/>
              </a:tblGrid>
              <a:tr h="80924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Dates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Village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 house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days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Thosi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kap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enpuitu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H/W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MPW-2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, H/S &amp;  MO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22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Team 1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Team 2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Medical Officer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5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  <a:endParaRPr lang="en-US" sz="16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90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24.6 -7.7.20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at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Hmunsam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586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Lalneihkimi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Rosangpuii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Dr. Hrangkapzawn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8-13.7.20</a:t>
                      </a:r>
                    </a:p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Bazar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Veng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495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K.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Saizampuii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Dr. Hrangkapzawn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14-19.7.20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Dinthar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398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Lalropuia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Lalsangpuii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Dr.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Hrangkapzawn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21-27.7.20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Mop up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Lalhruaitluanga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28.7.20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Cleaning of Spray Pump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990600" y="5096470"/>
            <a:ext cx="7315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>
              <a:defRPr/>
            </a:pPr>
            <a:r>
              <a:rPr lang="en-US" b="1" dirty="0">
                <a:solidFill>
                  <a:srgbClr val="000000"/>
                </a:solidFill>
              </a:rPr>
              <a:t>List of Holidays : </a:t>
            </a:r>
            <a:r>
              <a:rPr lang="en-US" b="1" dirty="0" smtClean="0">
                <a:solidFill>
                  <a:srgbClr val="000000"/>
                </a:solidFill>
              </a:rPr>
              <a:t>15.6.2020 – YMA Day, 30.6.2020 – </a:t>
            </a:r>
            <a:r>
              <a:rPr lang="en-US" b="1" dirty="0" err="1" smtClean="0">
                <a:solidFill>
                  <a:srgbClr val="000000"/>
                </a:solidFill>
              </a:rPr>
              <a:t>Remna</a:t>
            </a:r>
            <a:r>
              <a:rPr lang="en-US" b="1" dirty="0" smtClean="0">
                <a:solidFill>
                  <a:srgbClr val="000000"/>
                </a:solidFill>
              </a:rPr>
              <a:t> Ni, 6.7.2020 – MHIP Day.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5077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"/>
            <a:ext cx="8763000" cy="65532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DISTRICT PROFILE</a:t>
            </a:r>
          </a:p>
          <a:p>
            <a:pPr algn="ctr">
              <a:buNone/>
            </a:pPr>
            <a:endParaRPr lang="en-US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District Population		-	183801	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Household		-	35879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PHC			-	6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Main Centre		-	8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Sub-Centre		-	39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Clinic Sub-Centre	-	35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SC to be sprayed 	-	6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Spray-men allotted	-	4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Spray Team		-	2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Spray-gun		-	2</a:t>
            </a:r>
          </a:p>
          <a:p>
            <a:pPr lvl="2"/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DDT allotted	-	60 Bags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08725435"/>
              </p:ext>
            </p:extLst>
          </p:nvPr>
        </p:nvGraphicFramePr>
        <p:xfrm>
          <a:off x="228602" y="152400"/>
          <a:ext cx="7696198" cy="5750095"/>
        </p:xfrm>
        <a:graphic>
          <a:graphicData uri="http://schemas.openxmlformats.org/drawingml/2006/table">
            <a:tbl>
              <a:tblPr/>
              <a:tblGrid>
                <a:gridCol w="1142998"/>
                <a:gridCol w="1981200"/>
                <a:gridCol w="685800"/>
                <a:gridCol w="685800"/>
                <a:gridCol w="1981200"/>
                <a:gridCol w="1219200"/>
              </a:tblGrid>
              <a:tr h="508567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ADVANCED DDT SPRAY PROGRAMME FOR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FIRST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ROUND 2020  </a:t>
                      </a:r>
                      <a:r>
                        <a:rPr lang="en-US" sz="1800" b="1" i="0" u="sng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RAWPUICHHIP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PHC/MC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2033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Spraymen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: 2     Spray Team :  1        No. of days : 60       No. of Working Days 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:50   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No. of Houses :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934       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District :  Mamit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7346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Dates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Village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 house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days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Thosi kap enpuitu Health Worker/MPW-2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DDT Required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00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Team 1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639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3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2.3.20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Training of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Spraymen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All Health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Workers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concerned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3.3.20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Transit to Dapchhuah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2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4-17.3.20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at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Dapchhuah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261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P. Remliana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75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kgs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18.3.20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Mop up Day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19.3.20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Transit to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Dilzawl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21-25.3.20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Spray at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Dilzawl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P.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Remliana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25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Kgs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26.3.20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Mop up Day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27.3.20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Transit to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Dapchhuah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5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28.3.20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Dapchhuah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to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Rawpuichhip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83264313"/>
              </p:ext>
            </p:extLst>
          </p:nvPr>
        </p:nvGraphicFramePr>
        <p:xfrm>
          <a:off x="228600" y="685800"/>
          <a:ext cx="7696198" cy="3170743"/>
        </p:xfrm>
        <a:graphic>
          <a:graphicData uri="http://schemas.openxmlformats.org/drawingml/2006/table">
            <a:tbl>
              <a:tblPr/>
              <a:tblGrid>
                <a:gridCol w="1142998"/>
                <a:gridCol w="1981200"/>
                <a:gridCol w="685800"/>
                <a:gridCol w="685800"/>
                <a:gridCol w="1981200"/>
                <a:gridCol w="1219200"/>
              </a:tblGrid>
              <a:tr h="67346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Dates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Village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 house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days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Thosi kap enpuitu Health Worker/MPW-2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DDT Required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00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Team 1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639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3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30.3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- 9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.4.20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Rawpuichhip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326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Lalthanzama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Ralte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15.4.20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Transit to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Tuahzawl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2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16-18.4.20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Tuahzawl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Lalthanzama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Ralte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75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kgs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7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20-23.4.20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Mop up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5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24.4.20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Cleaning of HC Pump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533400" y="5983069"/>
            <a:ext cx="75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>
              <a:defRPr/>
            </a:pPr>
            <a:r>
              <a:rPr lang="en-US" b="1" dirty="0">
                <a:solidFill>
                  <a:srgbClr val="000000"/>
                </a:solidFill>
              </a:rPr>
              <a:t>List of Holidays :6.3.2020 – </a:t>
            </a:r>
            <a:r>
              <a:rPr lang="en-US" b="1" dirty="0" err="1">
                <a:solidFill>
                  <a:srgbClr val="000000"/>
                </a:solidFill>
              </a:rPr>
              <a:t>Chapchar</a:t>
            </a:r>
            <a:r>
              <a:rPr lang="en-US" b="1" dirty="0">
                <a:solidFill>
                  <a:srgbClr val="000000"/>
                </a:solidFill>
              </a:rPr>
              <a:t> </a:t>
            </a:r>
            <a:r>
              <a:rPr lang="en-US" b="1" dirty="0" err="1">
                <a:solidFill>
                  <a:srgbClr val="000000"/>
                </a:solidFill>
              </a:rPr>
              <a:t>Kut</a:t>
            </a:r>
            <a:r>
              <a:rPr lang="en-US" b="1" dirty="0">
                <a:solidFill>
                  <a:srgbClr val="000000"/>
                </a:solidFill>
              </a:rPr>
              <a:t>, 10.3.2020 – </a:t>
            </a:r>
            <a:r>
              <a:rPr lang="en-US" b="1" dirty="0" err="1">
                <a:solidFill>
                  <a:srgbClr val="000000"/>
                </a:solidFill>
              </a:rPr>
              <a:t>Holi</a:t>
            </a:r>
            <a:r>
              <a:rPr lang="en-US" b="1" dirty="0">
                <a:solidFill>
                  <a:srgbClr val="000000"/>
                </a:solidFill>
              </a:rPr>
              <a:t>, 6.4.2020 – </a:t>
            </a:r>
            <a:r>
              <a:rPr lang="en-US" b="1" dirty="0" err="1">
                <a:solidFill>
                  <a:srgbClr val="000000"/>
                </a:solidFill>
              </a:rPr>
              <a:t>Mahavir</a:t>
            </a:r>
            <a:r>
              <a:rPr lang="en-US" b="1" dirty="0">
                <a:solidFill>
                  <a:srgbClr val="000000"/>
                </a:solidFill>
              </a:rPr>
              <a:t> </a:t>
            </a:r>
            <a:r>
              <a:rPr lang="en-US" b="1" dirty="0" err="1">
                <a:solidFill>
                  <a:srgbClr val="000000"/>
                </a:solidFill>
              </a:rPr>
              <a:t>Jayanti</a:t>
            </a:r>
            <a:r>
              <a:rPr lang="en-US" b="1" dirty="0">
                <a:solidFill>
                  <a:srgbClr val="000000"/>
                </a:solidFill>
              </a:rPr>
              <a:t>, 10.4.2020 – Good Friday.      </a:t>
            </a:r>
          </a:p>
        </p:txBody>
      </p:sp>
    </p:spTree>
    <p:extLst>
      <p:ext uri="{BB962C8B-B14F-4D97-AF65-F5344CB8AC3E}">
        <p14:creationId xmlns:p14="http://schemas.microsoft.com/office/powerpoint/2010/main" xmlns="" val="46047678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98225594"/>
              </p:ext>
            </p:extLst>
          </p:nvPr>
        </p:nvGraphicFramePr>
        <p:xfrm>
          <a:off x="228600" y="152400"/>
          <a:ext cx="7696198" cy="5750095"/>
        </p:xfrm>
        <a:graphic>
          <a:graphicData uri="http://schemas.openxmlformats.org/drawingml/2006/table">
            <a:tbl>
              <a:tblPr/>
              <a:tblGrid>
                <a:gridCol w="1142998"/>
                <a:gridCol w="1981200"/>
                <a:gridCol w="685800"/>
                <a:gridCol w="685800"/>
                <a:gridCol w="1981200"/>
                <a:gridCol w="1219200"/>
              </a:tblGrid>
              <a:tr h="508567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ADVANCED DDT SPRAY PROGRAMME FOR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SECOND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ROUND 2020  </a:t>
                      </a:r>
                      <a:r>
                        <a:rPr lang="en-US" sz="1800" b="1" i="0" u="sng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RAWPUICHHIP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PHC/MC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2033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Spraymen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: 2     Spray Team :  1        No. of days : 60       No. of Working Days 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:55   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No. of Houses :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934       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District :  Mamit</a:t>
                      </a:r>
                    </a:p>
                  </a:txBody>
                  <a:tcPr marL="6684" marR="6684" marT="668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7346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Dates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Village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 house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days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Thosi kap enpuitu Health Worker/MPW-2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DDT Required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00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Team 1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639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3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1.6.20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Training of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Spraymen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All Health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Workers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concerned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2.6.20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Transit to Dapchhuah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2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3-16.6.20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at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Dapchhuah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261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P. Remliana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75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kgs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17.6.20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Mop up Day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18.6.20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Transit to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Dilzawl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19-23.6.20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Spray at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Dilzawl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P.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Remliana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25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Kgs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24.6.20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Mop up Day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25.6.20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Transit to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Dapchhuah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5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26.6.20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Dapchhuah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to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Rawpuichhip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66460267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36176159"/>
              </p:ext>
            </p:extLst>
          </p:nvPr>
        </p:nvGraphicFramePr>
        <p:xfrm>
          <a:off x="228600" y="1219200"/>
          <a:ext cx="7696198" cy="3170743"/>
        </p:xfrm>
        <a:graphic>
          <a:graphicData uri="http://schemas.openxmlformats.org/drawingml/2006/table">
            <a:tbl>
              <a:tblPr/>
              <a:tblGrid>
                <a:gridCol w="1142998"/>
                <a:gridCol w="1981200"/>
                <a:gridCol w="685800"/>
                <a:gridCol w="685800"/>
                <a:gridCol w="1981200"/>
                <a:gridCol w="1219200"/>
              </a:tblGrid>
              <a:tr h="67346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Dates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Village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 house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days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Thosi kap enpuitu Health Worker/MPW-2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DDT Required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00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Team 1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639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3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27.6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-11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.7.20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Rawpuichhip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326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Lalthanzama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Ralte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13.7.20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Transit to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Tuahzawl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2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14-16.7.20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Tuahzawl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Lalthanzama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Ralte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75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kgs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74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17-21.7.20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Mop up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5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22.7.20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Cleaning of HC Pump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684" marR="6684" marT="66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533400" y="5754469"/>
            <a:ext cx="784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>
              <a:defRPr/>
            </a:pPr>
            <a:r>
              <a:rPr lang="en-US" b="1" dirty="0">
                <a:solidFill>
                  <a:srgbClr val="000000"/>
                </a:solidFill>
              </a:rPr>
              <a:t>List of Holidays : 15.6.2020 – YMA Day, 30.6.2020 – </a:t>
            </a:r>
            <a:r>
              <a:rPr lang="en-US" b="1" dirty="0" err="1">
                <a:solidFill>
                  <a:srgbClr val="000000"/>
                </a:solidFill>
              </a:rPr>
              <a:t>Remna</a:t>
            </a:r>
            <a:r>
              <a:rPr lang="en-US" b="1" dirty="0">
                <a:solidFill>
                  <a:srgbClr val="000000"/>
                </a:solidFill>
              </a:rPr>
              <a:t> Ni, 6.7.2020 – MHIP Day.</a:t>
            </a:r>
          </a:p>
        </p:txBody>
      </p:sp>
    </p:spTree>
    <p:extLst>
      <p:ext uri="{BB962C8B-B14F-4D97-AF65-F5344CB8AC3E}">
        <p14:creationId xmlns:p14="http://schemas.microsoft.com/office/powerpoint/2010/main" xmlns="" val="84944968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91499316"/>
              </p:ext>
            </p:extLst>
          </p:nvPr>
        </p:nvGraphicFramePr>
        <p:xfrm>
          <a:off x="76199" y="0"/>
          <a:ext cx="8409712" cy="6441208"/>
        </p:xfrm>
        <a:graphic>
          <a:graphicData uri="http://schemas.openxmlformats.org/drawingml/2006/table">
            <a:tbl>
              <a:tblPr/>
              <a:tblGrid>
                <a:gridCol w="838200"/>
                <a:gridCol w="2133601"/>
                <a:gridCol w="533400"/>
                <a:gridCol w="533400"/>
                <a:gridCol w="1371600"/>
                <a:gridCol w="228600"/>
                <a:gridCol w="1524000"/>
                <a:gridCol w="1246911"/>
              </a:tblGrid>
              <a:tr h="470343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ADVANCED DDT SPRAY PROGRAMME FOR FIRST ROUND 2020 </a:t>
                      </a:r>
                      <a:r>
                        <a:rPr lang="en-US" sz="1800" b="1" i="0" u="sng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W.PHAILENG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PHC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5332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Spraymen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: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  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Spray Team : 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       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No. of days : 60       No. of Working Days  :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48    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No. of Houses :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4296     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District :  Mamit</a:t>
                      </a:r>
                    </a:p>
                  </a:txBody>
                  <a:tcPr marL="6178" marR="6178" marT="61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0215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Dates</a:t>
                      </a: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Village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 house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days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Thosi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kap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enpuitu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Health Worker/Malaria 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Programme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Worker</a:t>
                      </a: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Medical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Officer</a:t>
                      </a: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6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Team 1</a:t>
                      </a:r>
                    </a:p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Team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61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ctr" fontAlgn="ctr"/>
                      <a:r>
                        <a:rPr lang="en-US" sz="14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2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2.3.20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Training of Spray Team</a:t>
                      </a: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All Health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Workers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Concerned</a:t>
                      </a: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3-7.3.20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W. Phaileng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481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Lianhminghthanga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T.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Laltlanmawii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5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9.3.20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Mop up Day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11-16.3.20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New W.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Phaileng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492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17.3.20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Mop up Day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9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18.3.20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Teirei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 algn="ctr" fontAlgn="ctr">
                        <a:buNone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79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19-20.3.20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Lallen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342900" indent="-342900" algn="ctr" fontAlgn="ctr">
                        <a:buNone/>
                      </a:pP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Vanlalawii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66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21.3.9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Saithah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Lalhlimpuia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5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23.3.20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Kawnmawi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143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PC.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Rosangzuala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3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24.3.20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Chhippui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Vanlalhmangaihi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37894668"/>
              </p:ext>
            </p:extLst>
          </p:nvPr>
        </p:nvGraphicFramePr>
        <p:xfrm>
          <a:off x="228601" y="304801"/>
          <a:ext cx="7772398" cy="6318877"/>
        </p:xfrm>
        <a:graphic>
          <a:graphicData uri="http://schemas.openxmlformats.org/drawingml/2006/table">
            <a:tbl>
              <a:tblPr/>
              <a:tblGrid>
                <a:gridCol w="914399"/>
                <a:gridCol w="1447800"/>
                <a:gridCol w="533400"/>
                <a:gridCol w="609600"/>
                <a:gridCol w="1524000"/>
                <a:gridCol w="1524000"/>
                <a:gridCol w="1219199"/>
              </a:tblGrid>
              <a:tr h="78775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Dates</a:t>
                      </a: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Village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 house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days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Thosi kap enpuitu Health Worker/Malaria Programme Worker</a:t>
                      </a: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Medical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Officer</a:t>
                      </a: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014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Team 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Team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76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767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25-28.3.20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Damparengpui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549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Lalrinawmi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4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29-30.3.20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Khawhnai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 algn="ctr" fontAlgn="ctr">
                        <a:buAutoNum type="alphaUcPeriod"/>
                      </a:pP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Laltanpuia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31.3-1.4.20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Tuirum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 algn="ctr" fontAlgn="ctr">
                        <a:buNone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66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2-7.4.20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Tuipuibari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“C”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490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 algn="ctr" fontAlgn="ctr">
                        <a:buNone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B.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Roliana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8-9.4.20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Tuipuibari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– 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 algn="ctr" fontAlgn="ctr">
                        <a:buNone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B.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Roliana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10-12.4.20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Zomuantlang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13-15.4.20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Khantlang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16-20.4.20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Rajiv Nagar -1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527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Raphael C.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Lalhriattiri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3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21-23.4.20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Rajiv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Nagar -2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321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J.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Nandu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Chakma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24-26.4.20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Andermanik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311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27-28.4.20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Belkhai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767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29.4.20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Cleaning of H.C. Pump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32785910"/>
              </p:ext>
            </p:extLst>
          </p:nvPr>
        </p:nvGraphicFramePr>
        <p:xfrm>
          <a:off x="76198" y="152400"/>
          <a:ext cx="8409712" cy="6441208"/>
        </p:xfrm>
        <a:graphic>
          <a:graphicData uri="http://schemas.openxmlformats.org/drawingml/2006/table">
            <a:tbl>
              <a:tblPr/>
              <a:tblGrid>
                <a:gridCol w="838200"/>
                <a:gridCol w="2133601"/>
                <a:gridCol w="533400"/>
                <a:gridCol w="533400"/>
                <a:gridCol w="1371600"/>
                <a:gridCol w="228600"/>
                <a:gridCol w="1524000"/>
                <a:gridCol w="1246911"/>
              </a:tblGrid>
              <a:tr h="470343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ADVANCED DDT SPRAY PROGRAMME FOR SECOND ROUND 2020 </a:t>
                      </a:r>
                      <a:r>
                        <a:rPr lang="en-US" sz="1800" b="1" i="0" u="sng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W.PHAILENG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PHC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5332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Spraymen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: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    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Spray Team : 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       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No. of days : 60       No. of Working Days  :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48    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No. of Houses :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4296     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District :  Mamit</a:t>
                      </a:r>
                    </a:p>
                  </a:txBody>
                  <a:tcPr marL="6178" marR="6178" marT="617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0215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Dates</a:t>
                      </a: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Village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 house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days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Thosi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kap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enpuitu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Health Worker/Malaria 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Programme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Worker</a:t>
                      </a: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Medical</a:t>
                      </a:r>
                      <a:b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Officer</a:t>
                      </a: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6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Team 1</a:t>
                      </a:r>
                    </a:p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Team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61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ctr" fontAlgn="ctr"/>
                      <a:r>
                        <a:rPr lang="en-US" sz="14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2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1.6.20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Training of Spray Team</a:t>
                      </a: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All Health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Workers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Concerned</a:t>
                      </a: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2-6.6.20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W. Phaileng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481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Lianhminghthanga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T.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Laltlanmawii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554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7.6.20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Mop up Day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8-13.6.20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New W.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Phaileng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492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75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14.6.20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Mop up Day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9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15.6.20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Teirei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indent="0" algn="ctr" fontAlgn="ctr">
                        <a:buNone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79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16-17.6.20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u="none" strike="noStrike" baseline="0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Lallen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342900" indent="-342900" algn="ctr" fontAlgn="ctr">
                        <a:buNone/>
                      </a:pP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Vanlalawii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66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19.6.20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Saithah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Lalhlimpuia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5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22.6.20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Kawnmawi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143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PC.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Rosangzuala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03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23.6.20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Chhippui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Vanlalhmangaihi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7053062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14711398"/>
              </p:ext>
            </p:extLst>
          </p:nvPr>
        </p:nvGraphicFramePr>
        <p:xfrm>
          <a:off x="304800" y="152400"/>
          <a:ext cx="7772398" cy="6318877"/>
        </p:xfrm>
        <a:graphic>
          <a:graphicData uri="http://schemas.openxmlformats.org/drawingml/2006/table">
            <a:tbl>
              <a:tblPr/>
              <a:tblGrid>
                <a:gridCol w="914399"/>
                <a:gridCol w="1447800"/>
                <a:gridCol w="533400"/>
                <a:gridCol w="609600"/>
                <a:gridCol w="1524000"/>
                <a:gridCol w="1524000"/>
                <a:gridCol w="1219199"/>
              </a:tblGrid>
              <a:tr h="78775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Dates</a:t>
                      </a: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Village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 house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days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Thosi kap enpuitu Health Worker/Malaria Programme Worker</a:t>
                      </a: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Medical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Officer</a:t>
                      </a: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014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Team 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Team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76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  <a:endParaRPr lang="en-US" sz="14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767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24-27.6.20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Damparengpui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549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Lalrinawmi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4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28-29.6.20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Khawhnai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 algn="ctr" fontAlgn="ctr">
                        <a:buAutoNum type="alphaUcPeriod"/>
                      </a:pP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Laltanpuia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30.6-1.7.20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Tuirum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 algn="ctr" fontAlgn="ctr">
                        <a:buNone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666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2-7.7.20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Tuipuibari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“C”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490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 algn="ctr" fontAlgn="ctr">
                        <a:buNone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B.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Roliana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8-9.7.20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Tuipuibari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– 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 algn="ctr" fontAlgn="ctr">
                        <a:buNone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B.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Roliana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10-12.7.20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Zomuantlang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13-15.7.20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Khantlang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16-20.7.20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Rajiv Nagar -1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527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Raphael C.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Lalhriattiri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53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21-24.7.20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Rajiv</a:t>
                      </a:r>
                      <a:r>
                        <a:rPr lang="en-US" sz="14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Nagar -2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321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J.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Nandu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Chakma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25-27.7.20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Andermanik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311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28-30.7.20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Belkhai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767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31.7.20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Cleaning of H.C. Pump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178" marR="6178" marT="6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9826578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95477675"/>
              </p:ext>
            </p:extLst>
          </p:nvPr>
        </p:nvGraphicFramePr>
        <p:xfrm>
          <a:off x="228600" y="304800"/>
          <a:ext cx="8229601" cy="6010398"/>
        </p:xfrm>
        <a:graphic>
          <a:graphicData uri="http://schemas.openxmlformats.org/drawingml/2006/table">
            <a:tbl>
              <a:tblPr/>
              <a:tblGrid>
                <a:gridCol w="1219201"/>
                <a:gridCol w="1997995"/>
                <a:gridCol w="655413"/>
                <a:gridCol w="655413"/>
                <a:gridCol w="1415579"/>
                <a:gridCol w="2286000"/>
              </a:tblGrid>
              <a:tr h="575707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ADVANCED DDT SPRAY PROGRAMME FOR FIRST ROUND 2020 </a:t>
                      </a:r>
                      <a:r>
                        <a:rPr lang="en-US" sz="1800" b="1" i="0" u="sng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PHULDUNGSEI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PHC/MC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67293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Spraymen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: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   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Spray Team :  1    Days  : 60 days      No. of Working Days   =  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58      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No. of Houses :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821 District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:  Mamit</a:t>
                      </a:r>
                    </a:p>
                  </a:txBody>
                  <a:tcPr marL="7023" marR="7023" marT="702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382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Dates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Village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 house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days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Thosi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kap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enpuitu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Health Worker/MPW-2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DDT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required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1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Team 1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19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779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2-3.3.20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Training of Spray Team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R.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Vanlalmuana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kgs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7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4.3.20-26.3.20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Phuldungsei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Vengchung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375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Vanlalsawmi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 bags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7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27.3.20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Transit to W.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Phulpui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7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28-31.3.20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W.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Phulpui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Vanlalsawmi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 bags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7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1.4.20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Transit to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Pukzing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2-6.4.20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Pukzing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Eric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Malsawmsanga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bag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7.4.20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Transit to PZ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Vengthar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87084641"/>
              </p:ext>
            </p:extLst>
          </p:nvPr>
        </p:nvGraphicFramePr>
        <p:xfrm>
          <a:off x="228600" y="609600"/>
          <a:ext cx="8077199" cy="5975249"/>
        </p:xfrm>
        <a:graphic>
          <a:graphicData uri="http://schemas.openxmlformats.org/drawingml/2006/table">
            <a:tbl>
              <a:tblPr/>
              <a:tblGrid>
                <a:gridCol w="1295401"/>
                <a:gridCol w="2209800"/>
                <a:gridCol w="609600"/>
                <a:gridCol w="457200"/>
                <a:gridCol w="1752600"/>
                <a:gridCol w="1752598"/>
              </a:tblGrid>
              <a:tr h="108151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Dates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Village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 house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days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Thosi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kap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enpuitu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Health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Worker/H/S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DDT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required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7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Team 1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67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9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8-11.4.20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PZ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Vengthar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Eric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Malsawmsanga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bag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6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12.4.20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Transit to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Silsuri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023" marR="7023" marT="70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R.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Vanlalmuana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51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13-22.4.20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Spray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Silsuri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822</a:t>
                      </a:r>
                    </a:p>
                  </a:txBody>
                  <a:tcPr marL="7023" marR="7023" marT="70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Dayal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Chakma,laltlanzovi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300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kgs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6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23.4.20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Transit to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Hnava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023" marR="7023" marT="70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6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24-27.4.20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Spray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Hnava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270</a:t>
                      </a:r>
                    </a:p>
                  </a:txBody>
                  <a:tcPr marL="7023" marR="7023" marT="70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100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kgs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6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28.4.20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Cleaning of H.C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Pumps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023" marR="7023" marT="70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635"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023" marR="7023" marT="70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4035">
                <a:tc gridSpan="6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023" marR="7023" marT="70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04800" y="457200"/>
            <a:ext cx="8534752" cy="487249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Report of previous IRS operations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="" xmlns:p14="http://schemas.microsoft.com/office/powerpoint/2010/main" val="3149939543"/>
              </p:ext>
            </p:extLst>
          </p:nvPr>
        </p:nvGraphicFramePr>
        <p:xfrm>
          <a:off x="381000" y="1295400"/>
          <a:ext cx="8358248" cy="457200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600200"/>
                <a:gridCol w="1235600"/>
                <a:gridCol w="965383"/>
                <a:gridCol w="1689415"/>
                <a:gridCol w="1206725"/>
                <a:gridCol w="1660925"/>
              </a:tblGrid>
              <a:tr h="352080">
                <a:tc rowSpan="2"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Year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9" marR="86259" marT="43960" marB="4396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500" dirty="0" smtClean="0">
                          <a:latin typeface="Times New Roman" pitchFamily="18" charset="0"/>
                          <a:cs typeface="Times New Roman" pitchFamily="18" charset="0"/>
                        </a:rPr>
                        <a:t>Population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9" marR="86259" marT="43960" marB="4396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House</a:t>
                      </a:r>
                      <a:r>
                        <a:rPr lang="en-US" sz="1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hold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9" marR="86259" marT="43960" marB="4396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Room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9" marR="86259" marT="43960" marB="4396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613700">
                <a:tc vMerge="1">
                  <a:txBody>
                    <a:bodyPr/>
                    <a:lstStyle/>
                    <a:p>
                      <a:pPr algn="ctr"/>
                      <a:endParaRPr lang="en-US" sz="1700" dirty="0"/>
                    </a:p>
                  </a:txBody>
                  <a:tcPr marL="86258" marR="86258" marT="43960" marB="4396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700" dirty="0"/>
                    </a:p>
                  </a:txBody>
                  <a:tcPr marL="86258" marR="86258" marT="43960" marB="43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Target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9" marR="86259" marT="43960" marB="43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Covered</a:t>
                      </a:r>
                      <a:r>
                        <a:rPr lang="en-US" sz="1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(%)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9" marR="86259" marT="43960" marB="43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Targeted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9" marR="86259" marT="43960" marB="43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Covered</a:t>
                      </a:r>
                      <a:r>
                        <a:rPr lang="en-US" sz="17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(%)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9" marR="86259" marT="43960" marB="43960" anchor="ctr"/>
                </a:tc>
              </a:tr>
              <a:tr h="352080">
                <a:tc>
                  <a:txBody>
                    <a:bodyPr/>
                    <a:lstStyle/>
                    <a:p>
                      <a:pPr algn="l"/>
                      <a:r>
                        <a:rPr lang="en-US" sz="17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  <a:endParaRPr lang="en-US" sz="17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9" marR="86259" marT="43960" marB="43960" anchor="ctr"/>
                </a:tc>
                <a:tc gridSpan="5">
                  <a:txBody>
                    <a:bodyPr/>
                    <a:lstStyle/>
                    <a:p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9" marR="86259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</a:tr>
              <a:tr h="434740">
                <a:tc>
                  <a:txBody>
                    <a:bodyPr/>
                    <a:lstStyle/>
                    <a:p>
                      <a:pPr algn="l"/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First Round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9" marR="86259" marT="43960" marB="43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11949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2531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59.15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4881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24.36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8" marR="86258" marT="43960" marB="43960"/>
                </a:tc>
              </a:tr>
              <a:tr h="457200">
                <a:tc>
                  <a:txBody>
                    <a:bodyPr/>
                    <a:lstStyle/>
                    <a:p>
                      <a:pPr algn="l"/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Second Round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9" marR="86259" marT="43960" marB="43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12413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2544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48.47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4881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31.39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8" marR="86258" marT="43960" marB="43960"/>
                </a:tc>
              </a:tr>
              <a:tr h="352080">
                <a:tc>
                  <a:txBody>
                    <a:bodyPr/>
                    <a:lstStyle/>
                    <a:p>
                      <a:pPr algn="l"/>
                      <a:r>
                        <a:rPr lang="en-US" sz="17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endParaRPr lang="en-US" sz="17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9" marR="86259" marT="43960" marB="43960" anchor="ctr"/>
                </a:tc>
                <a:tc gridSpan="5">
                  <a:txBody>
                    <a:bodyPr/>
                    <a:lstStyle/>
                    <a:p>
                      <a:pPr algn="ctr"/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</a:tr>
              <a:tr h="409920">
                <a:tc>
                  <a:txBody>
                    <a:bodyPr/>
                    <a:lstStyle/>
                    <a:p>
                      <a:pPr algn="l"/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First Round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9" marR="86259" marT="43960" marB="43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6893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1496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47.61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2267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19.84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8" marR="86258" marT="43960" marB="43960"/>
                </a:tc>
              </a:tr>
              <a:tr h="381000">
                <a:tc>
                  <a:txBody>
                    <a:bodyPr/>
                    <a:lstStyle/>
                    <a:p>
                      <a:pPr algn="l"/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Second Round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9" marR="86259" marT="43960" marB="43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6893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1496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51.74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2267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15.00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8" marR="86258" marT="43960" marB="43960"/>
                </a:tc>
              </a:tr>
              <a:tr h="352080">
                <a:tc>
                  <a:txBody>
                    <a:bodyPr/>
                    <a:lstStyle/>
                    <a:p>
                      <a:pPr algn="l"/>
                      <a:r>
                        <a:rPr lang="en-US" sz="17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lang="en-US" sz="17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9" marR="86259" marT="43960" marB="43960" anchor="ctr"/>
                </a:tc>
                <a:tc gridSpan="5">
                  <a:txBody>
                    <a:bodyPr/>
                    <a:lstStyle/>
                    <a:p>
                      <a:pPr algn="ctr"/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</a:tr>
              <a:tr h="409920">
                <a:tc>
                  <a:txBody>
                    <a:bodyPr/>
                    <a:lstStyle/>
                    <a:p>
                      <a:pPr algn="l"/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First Round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9" marR="86259" marT="43960" marB="43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7377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1526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59.15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2424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24.36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8" marR="86258" marT="43960" marB="43960"/>
                </a:tc>
              </a:tr>
              <a:tr h="457200">
                <a:tc>
                  <a:txBody>
                    <a:bodyPr/>
                    <a:lstStyle/>
                    <a:p>
                      <a:pPr algn="l"/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Second Round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9" marR="86259" marT="43960" marB="43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7377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1526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48.47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2429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>
                          <a:latin typeface="Times New Roman" pitchFamily="18" charset="0"/>
                          <a:cs typeface="Times New Roman" pitchFamily="18" charset="0"/>
                        </a:rPr>
                        <a:t>31.39</a:t>
                      </a:r>
                      <a:endParaRPr lang="en-US" sz="17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6258" marR="86258" marT="43960" marB="43960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E0161-BF60-47D2-AB09-ADCFF21F8CFE}" type="slidenum">
              <a:rPr lang="en-IN" smtClean="0"/>
              <a:pPr/>
              <a:t>5</a:t>
            </a:fld>
            <a:endParaRPr lang="en-IN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92561189"/>
              </p:ext>
            </p:extLst>
          </p:nvPr>
        </p:nvGraphicFramePr>
        <p:xfrm>
          <a:off x="152400" y="304800"/>
          <a:ext cx="8229601" cy="6010398"/>
        </p:xfrm>
        <a:graphic>
          <a:graphicData uri="http://schemas.openxmlformats.org/drawingml/2006/table">
            <a:tbl>
              <a:tblPr/>
              <a:tblGrid>
                <a:gridCol w="1219201"/>
                <a:gridCol w="1997995"/>
                <a:gridCol w="655413"/>
                <a:gridCol w="655413"/>
                <a:gridCol w="1415579"/>
                <a:gridCol w="2286000"/>
              </a:tblGrid>
              <a:tr h="575707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ADVANCED DDT SPRAY PROGRAMME FOR SECOND ROUND 2020 </a:t>
                      </a:r>
                      <a:r>
                        <a:rPr lang="en-US" sz="1800" b="1" i="0" u="sng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PHULDUNGSEI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PHC/MC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67293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Spraymen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: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   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Spray Team :  1    Days  : 60 days      No. of Working Days   =  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58      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No. of Houses :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821 District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:  Mamit</a:t>
                      </a:r>
                    </a:p>
                  </a:txBody>
                  <a:tcPr marL="7023" marR="7023" marT="702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382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Dates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Village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 house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days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Thosi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kap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enpuitu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Health Worker/MPW-2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DDT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required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1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Team 1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19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779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1-2.6.20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Training of Spray Team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R.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Vanlalmuana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kgs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7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3-25.6.20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Phuldungsei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Vengchung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375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Vanlalsawmi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 bags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7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26.6.20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Transit to W.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Phulpui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7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27-30.6.20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W.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Phulpui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Vanlalsawmi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 bags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7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1.7.20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Transit to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Pukzing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2-6.7.20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Pukzing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Eric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Malsawmsanga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bag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8.7.20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Transit to PZ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Vengthar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7221009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1587895"/>
              </p:ext>
            </p:extLst>
          </p:nvPr>
        </p:nvGraphicFramePr>
        <p:xfrm>
          <a:off x="228600" y="457200"/>
          <a:ext cx="8077199" cy="5975249"/>
        </p:xfrm>
        <a:graphic>
          <a:graphicData uri="http://schemas.openxmlformats.org/drawingml/2006/table">
            <a:tbl>
              <a:tblPr/>
              <a:tblGrid>
                <a:gridCol w="1295401"/>
                <a:gridCol w="2209800"/>
                <a:gridCol w="609600"/>
                <a:gridCol w="457200"/>
                <a:gridCol w="1752600"/>
                <a:gridCol w="1752598"/>
              </a:tblGrid>
              <a:tr h="108151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Dates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Village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 house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days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Thosi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kap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enpuitu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Health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Worker/H/S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DDT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required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7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Team 1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67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79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9-14.7.20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PZ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Vengthar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Eric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Malsawmsanga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bag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6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15.7.20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Transit to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Silsuri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023" marR="7023" marT="70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R.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Vanlalmuana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51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16-26.7.20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Spray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Silsuri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822</a:t>
                      </a:r>
                    </a:p>
                  </a:txBody>
                  <a:tcPr marL="7023" marR="7023" marT="70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Dayal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Chakma,laltlanzovi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300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kgs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6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27.7.20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Transit to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Hnava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023" marR="7023" marT="70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6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28-30.7.20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Spray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Hnava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270</a:t>
                      </a:r>
                    </a:p>
                  </a:txBody>
                  <a:tcPr marL="7023" marR="7023" marT="70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100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kgs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6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31.7.20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Cleaning of H.C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Pumps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023" marR="7023" marT="70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635"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023" marR="7023" marT="70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4035">
                <a:tc gridSpan="6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7023" marR="7023" marT="70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023" marR="7023" marT="70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0685972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10545509"/>
              </p:ext>
            </p:extLst>
          </p:nvPr>
        </p:nvGraphicFramePr>
        <p:xfrm>
          <a:off x="152400" y="38740"/>
          <a:ext cx="8839200" cy="6086049"/>
        </p:xfrm>
        <a:graphic>
          <a:graphicData uri="http://schemas.openxmlformats.org/drawingml/2006/table">
            <a:tbl>
              <a:tblPr/>
              <a:tblGrid>
                <a:gridCol w="1066800"/>
                <a:gridCol w="1143000"/>
                <a:gridCol w="685800"/>
                <a:gridCol w="690115"/>
                <a:gridCol w="529085"/>
                <a:gridCol w="2001331"/>
                <a:gridCol w="1808669"/>
                <a:gridCol w="914400"/>
              </a:tblGrid>
              <a:tr h="566915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DVANCED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DDT SPRAY PROGRAMME FOR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FIRST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ROUND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2020 </a:t>
                      </a:r>
                      <a:r>
                        <a:rPr lang="en-US" sz="1800" b="1" i="0" u="sng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MARPARA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PHC/MC</a:t>
                      </a:r>
                    </a:p>
                  </a:txBody>
                  <a:tcPr marL="6980" marR="6980" marT="6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66915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Spraymen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: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   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Spray Team : 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    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No. of days : 60     No. of Working Days   : 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46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No. of Houses  :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2438      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District : 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Mamit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98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Dates</a:t>
                      </a: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Village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 house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days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Mop-up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Thosi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kap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enpuitu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HW/MPW2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&amp; HS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63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Name of Squad members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Name of H/W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DDT 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Mamawh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zat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4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  <a:endParaRPr lang="en-US" sz="16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7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2-5.3.20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Mizo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Veng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C.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Lalthawmmawii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25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kgs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17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6-12.3.20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Hruiduk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Lalengzuala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, Joseph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Lalchhanhima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C.Laldenga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Lalzawmaliana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R. </a:t>
                      </a:r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Lalrohlupuia</a:t>
                      </a: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75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kgs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66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12-16.3.20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Bekabekya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-do-</a:t>
                      </a: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-do-</a:t>
                      </a:r>
                      <a:endParaRPr lang="en-US" sz="1600" dirty="0"/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3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Transit 1 day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6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16-26.3.20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Marpara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408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Suresh </a:t>
                      </a:r>
                      <a:r>
                        <a:rPr lang="en-US" sz="1600" dirty="0" err="1" smtClean="0"/>
                        <a:t>Chakma</a:t>
                      </a:r>
                      <a:endParaRPr lang="en-US" sz="1600" dirty="0"/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150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kgs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26.3.20-7.4.20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Marpara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533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-do</a:t>
                      </a: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Suresh </a:t>
                      </a:r>
                      <a:r>
                        <a:rPr lang="en-US" sz="1600" dirty="0" err="1" smtClean="0"/>
                        <a:t>Chakma</a:t>
                      </a:r>
                      <a:endParaRPr lang="en-US" sz="1600" dirty="0"/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200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kgs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85359851"/>
              </p:ext>
            </p:extLst>
          </p:nvPr>
        </p:nvGraphicFramePr>
        <p:xfrm>
          <a:off x="76200" y="1600200"/>
          <a:ext cx="8915400" cy="2066570"/>
        </p:xfrm>
        <a:graphic>
          <a:graphicData uri="http://schemas.openxmlformats.org/drawingml/2006/table">
            <a:tbl>
              <a:tblPr/>
              <a:tblGrid>
                <a:gridCol w="919194"/>
                <a:gridCol w="1323673"/>
                <a:gridCol w="747624"/>
                <a:gridCol w="747624"/>
                <a:gridCol w="529085"/>
                <a:gridCol w="2001331"/>
                <a:gridCol w="1808669"/>
                <a:gridCol w="838200"/>
              </a:tblGrid>
              <a:tr h="37598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Dates</a:t>
                      </a: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Village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 house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days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Mop-up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en-US"/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63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Name of Squad members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Name of H/W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DDT required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4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  <a:endParaRPr lang="en-US" sz="16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7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8-9.4.20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Cleaning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of HC pumps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43336647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08882085"/>
              </p:ext>
            </p:extLst>
          </p:nvPr>
        </p:nvGraphicFramePr>
        <p:xfrm>
          <a:off x="76200" y="76200"/>
          <a:ext cx="8915400" cy="6175361"/>
        </p:xfrm>
        <a:graphic>
          <a:graphicData uri="http://schemas.openxmlformats.org/drawingml/2006/table">
            <a:tbl>
              <a:tblPr/>
              <a:tblGrid>
                <a:gridCol w="842994"/>
                <a:gridCol w="1323673"/>
                <a:gridCol w="747624"/>
                <a:gridCol w="747624"/>
                <a:gridCol w="529085"/>
                <a:gridCol w="2001331"/>
                <a:gridCol w="1808669"/>
                <a:gridCol w="914400"/>
              </a:tblGrid>
              <a:tr h="566915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DVANCED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DDT SPRAY PROGRAMME FOR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SECOND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ROUND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2020 </a:t>
                      </a:r>
                      <a:r>
                        <a:rPr lang="en-US" sz="1800" b="1" i="0" u="sng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MARPARA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PHC/MC</a:t>
                      </a:r>
                    </a:p>
                  </a:txBody>
                  <a:tcPr marL="6980" marR="6980" marT="6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66915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Spraymen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: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  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Spray Team : 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    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No. of days : 60     No. of Working Days   : 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46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No. of Houses  :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2438      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District : 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Mamit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98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Dates</a:t>
                      </a: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Village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 house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days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Mop-up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Thosi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kap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enpuitu</a:t>
                      </a:r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HW/MPW2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&amp; HS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63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Name of Squad members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Name of H/W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DDT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required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4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  <a:endParaRPr lang="en-US" sz="16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7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1-4.6.20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Mizo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Veng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C.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Lalthawmmawii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25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kgs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17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5-10.6.20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Hruiduk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Lalengzuala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, Joseph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Lalchhanhima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C.Laldenga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Lalzawmaliana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R. </a:t>
                      </a:r>
                      <a:r>
                        <a:rPr lang="en-US" sz="1600" b="0" i="0" u="none" strike="noStrike" kern="1200" dirty="0" err="1" smtClean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Lalrohlupuia</a:t>
                      </a:r>
                      <a:endParaRPr lang="en-US" sz="1600" b="0" i="0" u="none" strike="noStrike" kern="1200" dirty="0" smtClean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75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kgs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66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11-14.6.20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Bekabekya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</a:t>
                      </a: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-do-</a:t>
                      </a: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-do-</a:t>
                      </a:r>
                      <a:endParaRPr lang="en-US" sz="1600" dirty="0"/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3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Transit 1 day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600" dirty="0"/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64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15-24.6.20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Marpara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408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Suresh </a:t>
                      </a:r>
                      <a:r>
                        <a:rPr lang="en-US" sz="1600" dirty="0" err="1" smtClean="0"/>
                        <a:t>Chakma</a:t>
                      </a:r>
                      <a:endParaRPr lang="en-US" sz="1600" dirty="0"/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150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kgs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3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25.6.20-5.7.20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Marpara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533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</a:t>
                      </a: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-do</a:t>
                      </a: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Suresh </a:t>
                      </a:r>
                      <a:r>
                        <a:rPr lang="en-US" sz="1600" dirty="0" err="1" smtClean="0"/>
                        <a:t>Chakma</a:t>
                      </a:r>
                      <a:endParaRPr lang="en-US" sz="1600" dirty="0"/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200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kgs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5139145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08074207"/>
              </p:ext>
            </p:extLst>
          </p:nvPr>
        </p:nvGraphicFramePr>
        <p:xfrm>
          <a:off x="76200" y="1295400"/>
          <a:ext cx="8915400" cy="2066570"/>
        </p:xfrm>
        <a:graphic>
          <a:graphicData uri="http://schemas.openxmlformats.org/drawingml/2006/table">
            <a:tbl>
              <a:tblPr/>
              <a:tblGrid>
                <a:gridCol w="919194"/>
                <a:gridCol w="1323673"/>
                <a:gridCol w="747624"/>
                <a:gridCol w="747624"/>
                <a:gridCol w="529085"/>
                <a:gridCol w="2001331"/>
                <a:gridCol w="1808669"/>
                <a:gridCol w="838200"/>
              </a:tblGrid>
              <a:tr h="37598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Dates</a:t>
                      </a: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Village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 house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days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Mop-up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en-US"/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63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Name of Squad members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Name of H/W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DDT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required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45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  <a:endParaRPr lang="en-US" sz="16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67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6-7.7.20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Cleaning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of HC pumps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80" marR="6980" marT="698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76921790"/>
              </p:ext>
            </p:extLst>
          </p:nvPr>
        </p:nvGraphicFramePr>
        <p:xfrm>
          <a:off x="228601" y="76200"/>
          <a:ext cx="8534398" cy="6675621"/>
        </p:xfrm>
        <a:graphic>
          <a:graphicData uri="http://schemas.openxmlformats.org/drawingml/2006/table">
            <a:tbl>
              <a:tblPr/>
              <a:tblGrid>
                <a:gridCol w="990599"/>
                <a:gridCol w="1905000"/>
                <a:gridCol w="609600"/>
                <a:gridCol w="685800"/>
                <a:gridCol w="621632"/>
                <a:gridCol w="1347537"/>
                <a:gridCol w="1283368"/>
                <a:gridCol w="1090862"/>
              </a:tblGrid>
              <a:tr h="302438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ADVANCED DDT SPRAY PROGRAMME FOR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FIRST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ROUND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2019 </a:t>
                      </a:r>
                      <a:r>
                        <a:rPr lang="en-US" sz="1800" b="1" i="0" u="sng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KAWRTHAH 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CHC/MC</a:t>
                      </a:r>
                    </a:p>
                  </a:txBody>
                  <a:tcPr marL="6733" marR="6733" marT="67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5232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Spraymen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: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   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Spray Team :  1        No. of days : 60       No. of Working Days  :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50   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No. of Houses :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2271       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District : 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Mamit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035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Dates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Village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 house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days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Mop up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Squad Members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Health</a:t>
                      </a:r>
                      <a:b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Worker/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HS/ MTS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DDT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required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05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2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1.4.19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Training of Spray Team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JH.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Lalmalsawma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2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2.4.19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Transit to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K.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Sarali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J.H.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Lalmalsawma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2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3-6.4.19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K.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Sarali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Lalromawia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Zoramtluanga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25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kgs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2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8.4.19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Transit to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Kawrthah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76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9.4.19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Transit to Quarry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2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10-11.4.19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Quarry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kgs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711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12.4.19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Transit to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Kawrthah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2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13.4.19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Transit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to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Hriphaw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Lalthannguri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, C.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Lalhmunmawia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09075421"/>
              </p:ext>
            </p:extLst>
          </p:nvPr>
        </p:nvGraphicFramePr>
        <p:xfrm>
          <a:off x="228601" y="228603"/>
          <a:ext cx="8686798" cy="4602492"/>
        </p:xfrm>
        <a:graphic>
          <a:graphicData uri="http://schemas.openxmlformats.org/drawingml/2006/table">
            <a:tbl>
              <a:tblPr/>
              <a:tblGrid>
                <a:gridCol w="990599"/>
                <a:gridCol w="1676400"/>
                <a:gridCol w="609600"/>
                <a:gridCol w="609600"/>
                <a:gridCol w="609600"/>
                <a:gridCol w="1752600"/>
                <a:gridCol w="1752600"/>
                <a:gridCol w="685799"/>
              </a:tblGrid>
              <a:tr h="10154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Dates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Village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 house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days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Mop-up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Squad Members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Health Workers/ HS/MTS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DDT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required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0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6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15.4.19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Transit to</a:t>
                      </a:r>
                      <a:r>
                        <a:rPr lang="en-US" sz="15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500" b="0" i="0" u="none" strike="noStrike" baseline="0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Kolalian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Lalromawia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Zoramtluanga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Lalthannguri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, C.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Lalhmunmawia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77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16-23.4.19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at </a:t>
                      </a:r>
                      <a:r>
                        <a:rPr lang="en-US" sz="15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Kolalian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145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25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kgs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0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24.4.19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at </a:t>
                      </a:r>
                      <a:r>
                        <a:rPr lang="en-US" sz="15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500" b="0" i="0" u="none" strike="noStrike" baseline="0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Hriphaw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24.3.17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Transit</a:t>
                      </a:r>
                      <a:r>
                        <a:rPr lang="en-US" sz="15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to Hriphaw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89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25.4.19-2.5.19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at </a:t>
                      </a:r>
                      <a:r>
                        <a:rPr lang="en-US" sz="15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Hriphaw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2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3.5.19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Transit to </a:t>
                      </a:r>
                      <a:r>
                        <a:rPr lang="en-US" sz="15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Kawrthah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4.5.19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Cleaning of </a:t>
                      </a:r>
                      <a:r>
                        <a:rPr lang="en-US" sz="15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HC.Pump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095">
                <a:tc gridSpan="8"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733" marR="6733" marT="67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33251114"/>
              </p:ext>
            </p:extLst>
          </p:nvPr>
        </p:nvGraphicFramePr>
        <p:xfrm>
          <a:off x="304802" y="343621"/>
          <a:ext cx="8534398" cy="6209579"/>
        </p:xfrm>
        <a:graphic>
          <a:graphicData uri="http://schemas.openxmlformats.org/drawingml/2006/table">
            <a:tbl>
              <a:tblPr/>
              <a:tblGrid>
                <a:gridCol w="990599"/>
                <a:gridCol w="1752600"/>
                <a:gridCol w="609600"/>
                <a:gridCol w="609600"/>
                <a:gridCol w="609600"/>
                <a:gridCol w="1447800"/>
                <a:gridCol w="1600200"/>
                <a:gridCol w="914399"/>
              </a:tblGrid>
              <a:tr h="302438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ADVANCED DDT SPRAY PROGRAMME FOR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FIRST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ROUND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2019 </a:t>
                      </a:r>
                      <a:r>
                        <a:rPr lang="en-US" sz="1800" b="1" i="0" u="sng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KAWRTHAH 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CHC/MC</a:t>
                      </a:r>
                    </a:p>
                  </a:txBody>
                  <a:tcPr marL="6733" marR="6733" marT="67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5232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Spraymen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: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   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Spray Team :  1        No. of days :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     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No. of Working Days  :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25   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No. of Houses :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2271       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District : 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Mamit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035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Dates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Village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 house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days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Mop up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Squad Members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Health</a:t>
                      </a:r>
                      <a:b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Worker/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HS/ MTS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DDT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required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05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2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2.3.20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Training of Spray Team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JH.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Lalmalsawma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2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3.3.20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Transit to Quarry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J.H.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Lalmalsawma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2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4-6.3.20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Quarry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Lalhmingsanga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Liantluanga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25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kgs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2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7.3.20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Transit to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Kawrthah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76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9.3.20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Transit to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K.Sarali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2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10-13.3.20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K.Sarali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kgs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711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14.3.20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Transit to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Kawrthah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2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16-30.3.20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Spray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Kawrthah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760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J.H.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Lalmalsawma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,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C.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Lalhmunmawia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kgs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ctr" fontAlgn="ctr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78165980"/>
              </p:ext>
            </p:extLst>
          </p:nvPr>
        </p:nvGraphicFramePr>
        <p:xfrm>
          <a:off x="228600" y="457200"/>
          <a:ext cx="8686798" cy="4544457"/>
        </p:xfrm>
        <a:graphic>
          <a:graphicData uri="http://schemas.openxmlformats.org/drawingml/2006/table">
            <a:tbl>
              <a:tblPr/>
              <a:tblGrid>
                <a:gridCol w="990599"/>
                <a:gridCol w="1676400"/>
                <a:gridCol w="609600"/>
                <a:gridCol w="609600"/>
                <a:gridCol w="609600"/>
                <a:gridCol w="1752600"/>
                <a:gridCol w="1752600"/>
                <a:gridCol w="685799"/>
              </a:tblGrid>
              <a:tr h="10154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Dates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Village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 house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days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Mop-up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Squad Members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Health Workers/ HS/MTS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DDT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required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0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6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31.3.20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Cleaning of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HC.Pump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J.H.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Lalmalsawma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C.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Lalhmunmawia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779"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25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kgs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015"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898"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267"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095">
                <a:tc gridSpan="8"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733" marR="6733" marT="67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321083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2895600"/>
            <a:ext cx="685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4800" b="1" baseline="30000" dirty="0" smtClean="0"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 ROUND IRS, 2020</a:t>
            </a:r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57193729"/>
              </p:ext>
            </p:extLst>
          </p:nvPr>
        </p:nvGraphicFramePr>
        <p:xfrm>
          <a:off x="304800" y="267421"/>
          <a:ext cx="8534398" cy="6209579"/>
        </p:xfrm>
        <a:graphic>
          <a:graphicData uri="http://schemas.openxmlformats.org/drawingml/2006/table">
            <a:tbl>
              <a:tblPr/>
              <a:tblGrid>
                <a:gridCol w="990599"/>
                <a:gridCol w="1752600"/>
                <a:gridCol w="609600"/>
                <a:gridCol w="609600"/>
                <a:gridCol w="609600"/>
                <a:gridCol w="1447800"/>
                <a:gridCol w="1600200"/>
                <a:gridCol w="914399"/>
              </a:tblGrid>
              <a:tr h="302438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ADVANCED DDT SPRAY PROGRAMME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FOR</a:t>
                      </a:r>
                      <a:r>
                        <a:rPr lang="en-US" sz="18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2</a:t>
                      </a:r>
                      <a:r>
                        <a:rPr lang="en-US" sz="1800" b="1" i="0" u="none" strike="noStrike" baseline="3000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  <a:r>
                        <a:rPr lang="en-US" sz="18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ROUND 2019 </a:t>
                      </a:r>
                      <a:r>
                        <a:rPr lang="en-US" sz="1800" b="1" i="0" u="sng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KAWRTHAH 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CHC/MC</a:t>
                      </a:r>
                    </a:p>
                  </a:txBody>
                  <a:tcPr marL="6733" marR="6733" marT="67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5232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Spraymen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: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   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Spray Team :  1        No. of days :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     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No. of Working Days  :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   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No. of Houses :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2271       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District : 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Mamit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035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Dates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Village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 house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days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Mop up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Squad Members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Health</a:t>
                      </a:r>
                      <a:b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Worker/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HS/ MTS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DDT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required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05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2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1.6.20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Training of Spray Team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JH.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Lalmalsawma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2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2.6.20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Transit to Quarry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J.H.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Lalmalsawma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2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4-6.6.20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Quarry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Lalhmingsanga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Liantluanga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25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kgs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2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8.6.20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Transit to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Kawrthah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76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9.6.20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Transit to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K.Sarali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2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10-13.6.20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K.Sarali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50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kgs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711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15.6.20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Transit to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Kawrthah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52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16-27.6.20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Spray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Kawrthah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760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J.H.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Lalmalsawma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,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C.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Lalhmunmawia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kgs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ctr" fontAlgn="ctr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30667695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29457532"/>
              </p:ext>
            </p:extLst>
          </p:nvPr>
        </p:nvGraphicFramePr>
        <p:xfrm>
          <a:off x="228600" y="1066800"/>
          <a:ext cx="8686798" cy="4544457"/>
        </p:xfrm>
        <a:graphic>
          <a:graphicData uri="http://schemas.openxmlformats.org/drawingml/2006/table">
            <a:tbl>
              <a:tblPr/>
              <a:tblGrid>
                <a:gridCol w="990599"/>
                <a:gridCol w="1676400"/>
                <a:gridCol w="609600"/>
                <a:gridCol w="609600"/>
                <a:gridCol w="609600"/>
                <a:gridCol w="1752600"/>
                <a:gridCol w="1752600"/>
                <a:gridCol w="685799"/>
              </a:tblGrid>
              <a:tr h="10154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Dates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Village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 house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days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Mop-up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Squad Members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Health Workers/ HS/MTS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DDT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required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09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56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29.6.20</a:t>
                      </a:r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Cleaning of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HC.Pump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J.H.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Lalmalsawma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C.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Lalhmunmawia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779"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015"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898"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267"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095">
                <a:tc gridSpan="8"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733" marR="6733" marT="67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45629404"/>
              </p:ext>
            </p:extLst>
          </p:nvPr>
        </p:nvGraphicFramePr>
        <p:xfrm>
          <a:off x="152400" y="76200"/>
          <a:ext cx="8839199" cy="6680714"/>
        </p:xfrm>
        <a:graphic>
          <a:graphicData uri="http://schemas.openxmlformats.org/drawingml/2006/table">
            <a:tbl>
              <a:tblPr/>
              <a:tblGrid>
                <a:gridCol w="979320"/>
                <a:gridCol w="1713808"/>
                <a:gridCol w="507272"/>
                <a:gridCol w="533400"/>
                <a:gridCol w="622045"/>
                <a:gridCol w="1968755"/>
                <a:gridCol w="1905000"/>
                <a:gridCol w="609599"/>
              </a:tblGrid>
              <a:tr h="275424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ADVANCED DDT SPRAY PROGRAMME FOR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FIRST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ROUND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2019 </a:t>
                      </a:r>
                      <a:r>
                        <a:rPr lang="en-US" sz="1800" b="1" i="0" u="sng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KAWRTETHAWVENG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PHC/MC</a:t>
                      </a:r>
                    </a:p>
                  </a:txBody>
                  <a:tcPr marL="6541" marR="6541" marT="654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4653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Spraymen :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  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Spray Team : 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   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No. of days : 60          No. of Working Days  :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49    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No. of houses :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1922    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District :  Mamit</a:t>
                      </a:r>
                    </a:p>
                  </a:txBody>
                  <a:tcPr marL="6541" marR="6541" marT="654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671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Dates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Village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 house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days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Mop-up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Thosi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kap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enpuitu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DDT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required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Squad Members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HW/HS/MTS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55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541" marR="6541" marT="65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7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2.3.20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Training of Spray Team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Lalnunmawia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Lalmuana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Hmingsanga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72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3.3.20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Kawrte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to New Eden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05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4-11.3.20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New Eden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Lalremtluanga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50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kgs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6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12.3.20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New Eden to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Tumpanglui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51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13-19.3.20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Tumpanglui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Lalremtluanga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50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kgs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4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20.20.20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Tumpanglui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to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Kawrte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66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21.3.20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Kawrte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to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Mualthuam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6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23.3.20-2.4.20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Mualthuam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221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smtClean="0"/>
                        <a:t>C. </a:t>
                      </a:r>
                      <a:r>
                        <a:rPr lang="en-IN" sz="1400" dirty="0" err="1" smtClean="0"/>
                        <a:t>Lallawmkima</a:t>
                      </a:r>
                      <a:endParaRPr lang="en-IN" sz="1400" dirty="0"/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100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kgs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6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3.4.20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Mualthuam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to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Thaidawr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6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4-17.4.20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at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Thaidawr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smtClean="0"/>
                        <a:t>Joseph </a:t>
                      </a:r>
                      <a:r>
                        <a:rPr lang="en-IN" sz="1400" dirty="0" err="1" smtClean="0"/>
                        <a:t>Lalhruaizela</a:t>
                      </a:r>
                      <a:endParaRPr lang="en-IN" sz="1400" dirty="0"/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100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kgs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36285209"/>
              </p:ext>
            </p:extLst>
          </p:nvPr>
        </p:nvGraphicFramePr>
        <p:xfrm>
          <a:off x="152400" y="1143000"/>
          <a:ext cx="8763000" cy="4150770"/>
        </p:xfrm>
        <a:graphic>
          <a:graphicData uri="http://schemas.openxmlformats.org/drawingml/2006/table">
            <a:tbl>
              <a:tblPr/>
              <a:tblGrid>
                <a:gridCol w="1066799"/>
                <a:gridCol w="1524000"/>
                <a:gridCol w="609600"/>
                <a:gridCol w="609600"/>
                <a:gridCol w="609600"/>
                <a:gridCol w="1981200"/>
                <a:gridCol w="1610643"/>
                <a:gridCol w="751558"/>
              </a:tblGrid>
              <a:tr h="60960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Dates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Village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 house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days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Mop-up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Thosi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kap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8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enpuitu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DDT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required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Squad Members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HW/HS/MTS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9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95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18.4.20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Thaidawr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to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Kawrte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Lalrammawia</a:t>
                      </a:r>
                      <a:r>
                        <a:rPr lang="en-US" sz="1400" dirty="0" smtClean="0"/>
                        <a:t>, </a:t>
                      </a:r>
                      <a:r>
                        <a:rPr lang="en-US" sz="1400" dirty="0" err="1" smtClean="0"/>
                        <a:t>Ngurnunsanga</a:t>
                      </a:r>
                      <a:r>
                        <a:rPr lang="en-US" sz="1400" dirty="0" smtClean="0"/>
                        <a:t>,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Lalduhawma</a:t>
                      </a:r>
                      <a:endParaRPr lang="en-US" sz="1400" dirty="0"/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76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20.4.20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Kawrte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to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Serhmun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19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21-28.4.20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Serhmun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Joseph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Lalhruaizela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75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kgs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64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29.4.20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Serhmun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to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Kawrte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Cleaning of H.C.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Pump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71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30.4.20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299">
                <a:tc gridSpan="8">
                  <a:txBody>
                    <a:bodyPr/>
                    <a:lstStyle/>
                    <a:p>
                      <a:pPr algn="l" fontAlgn="ctr"/>
                      <a:endParaRPr lang="en-US" sz="1400" b="1" dirty="0" smtClean="0">
                        <a:solidFill>
                          <a:srgbClr val="000000"/>
                        </a:solidFill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8813826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23372963"/>
              </p:ext>
            </p:extLst>
          </p:nvPr>
        </p:nvGraphicFramePr>
        <p:xfrm>
          <a:off x="152400" y="76200"/>
          <a:ext cx="8839199" cy="6680714"/>
        </p:xfrm>
        <a:graphic>
          <a:graphicData uri="http://schemas.openxmlformats.org/drawingml/2006/table">
            <a:tbl>
              <a:tblPr/>
              <a:tblGrid>
                <a:gridCol w="979320"/>
                <a:gridCol w="1713808"/>
                <a:gridCol w="507272"/>
                <a:gridCol w="533400"/>
                <a:gridCol w="622045"/>
                <a:gridCol w="1968755"/>
                <a:gridCol w="1905000"/>
                <a:gridCol w="609599"/>
              </a:tblGrid>
              <a:tr h="275424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ADVANCED DDT SPRAY PROGRAMME FOR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r>
                        <a:rPr lang="en-US" sz="1800" b="1" i="0" u="none" strike="noStrike" baseline="3000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nd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ROUND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2020 </a:t>
                      </a:r>
                      <a:r>
                        <a:rPr lang="en-US" sz="1800" b="1" i="0" u="sng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KAWRTETHAWVENG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PHC/MC</a:t>
                      </a:r>
                    </a:p>
                  </a:txBody>
                  <a:tcPr marL="6541" marR="6541" marT="654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4653"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Spraymen :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  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Spray Team : 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    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No. of days : 60          No. of Working Days  :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49    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No. of houses :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1922    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District :  Mamit</a:t>
                      </a:r>
                    </a:p>
                  </a:txBody>
                  <a:tcPr marL="6541" marR="6541" marT="654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671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Dates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Village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 house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days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Mop-up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Thosi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kap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enpuitu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DDT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required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Squad Members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HW/HS/MTS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55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541" marR="6541" marT="65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7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1.6.20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Training of Spray Team</a:t>
                      </a:r>
                    </a:p>
                  </a:txBody>
                  <a:tcPr marL="6733" marR="6733" marT="673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Lalnunmawia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Lalmuana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Hmingsanga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72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2.6.20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Kawrte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to New Eden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05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3-9.6.20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New Eden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Lalremtluanga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50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kgs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6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11.6.20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New Eden to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Tumpanglui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51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12-19.6.20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Tumpanglui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Lalremtluanga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50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kgs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141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20.6.20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Tumpanglui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to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Kawrte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66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22.6.20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Kawrte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to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Mualthuam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6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23.6.20-4.7.20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Mualthuam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221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smtClean="0"/>
                        <a:t>C. </a:t>
                      </a:r>
                      <a:r>
                        <a:rPr lang="en-IN" sz="1400" dirty="0" err="1" smtClean="0"/>
                        <a:t>Lallawmkima</a:t>
                      </a:r>
                      <a:endParaRPr lang="en-IN" sz="1400" dirty="0"/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100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kgs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6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6.7.20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Mualthuam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to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Thaidawr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6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7-17.7.20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at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Thaidawr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smtClean="0"/>
                        <a:t>Joseph </a:t>
                      </a:r>
                      <a:r>
                        <a:rPr lang="en-IN" sz="1400" dirty="0" err="1" smtClean="0"/>
                        <a:t>Lalhruaizela</a:t>
                      </a:r>
                      <a:endParaRPr lang="en-IN" sz="1400" dirty="0"/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100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kgs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92744839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88013198"/>
              </p:ext>
            </p:extLst>
          </p:nvPr>
        </p:nvGraphicFramePr>
        <p:xfrm>
          <a:off x="152400" y="1219200"/>
          <a:ext cx="8763000" cy="4420366"/>
        </p:xfrm>
        <a:graphic>
          <a:graphicData uri="http://schemas.openxmlformats.org/drawingml/2006/table">
            <a:tbl>
              <a:tblPr/>
              <a:tblGrid>
                <a:gridCol w="914399"/>
                <a:gridCol w="1676400"/>
                <a:gridCol w="609600"/>
                <a:gridCol w="609600"/>
                <a:gridCol w="609600"/>
                <a:gridCol w="1981200"/>
                <a:gridCol w="1610643"/>
                <a:gridCol w="751558"/>
              </a:tblGrid>
              <a:tr h="60960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Dates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Village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 house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days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Mop-up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Thosi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kap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8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enpuitu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DDT required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Squad Members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HW/HS/MTS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9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95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18.6.20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Thaidawr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to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Kawrte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Lalrammawia</a:t>
                      </a:r>
                      <a:r>
                        <a:rPr lang="en-US" sz="1400" dirty="0" smtClean="0"/>
                        <a:t>, </a:t>
                      </a:r>
                      <a:r>
                        <a:rPr lang="en-US" sz="1400" dirty="0" err="1" smtClean="0"/>
                        <a:t>Ngurnunsanga</a:t>
                      </a:r>
                      <a:r>
                        <a:rPr lang="en-US" sz="1400" dirty="0" smtClean="0"/>
                        <a:t>,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Lalduhawma</a:t>
                      </a:r>
                      <a:endParaRPr lang="en-US" sz="1400" dirty="0"/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76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20.6.20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Kawrte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to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Serhmun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19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21-29.6.20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Serhmun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Joseph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Lalhruaizela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75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kgs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64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30.6.20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Serhmun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to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Kawrte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ctr" fontAlgn="ctr"/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71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31.6.20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Cleaning of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HC.Pump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ctr" fontAlgn="ctr"/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299">
                <a:tc gridSpan="8">
                  <a:txBody>
                    <a:bodyPr/>
                    <a:lstStyle/>
                    <a:p>
                      <a:pPr algn="l" fontAlgn="ctr"/>
                      <a:endParaRPr lang="en-US" sz="1400" b="1" dirty="0" smtClean="0">
                        <a:solidFill>
                          <a:srgbClr val="000000"/>
                        </a:solidFill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41" marR="6541" marT="65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60341907"/>
              </p:ext>
            </p:extLst>
          </p:nvPr>
        </p:nvGraphicFramePr>
        <p:xfrm>
          <a:off x="304800" y="148626"/>
          <a:ext cx="7315203" cy="6703603"/>
        </p:xfrm>
        <a:graphic>
          <a:graphicData uri="http://schemas.openxmlformats.org/drawingml/2006/table">
            <a:tbl>
              <a:tblPr/>
              <a:tblGrid>
                <a:gridCol w="914400"/>
                <a:gridCol w="1752604"/>
                <a:gridCol w="685800"/>
                <a:gridCol w="609596"/>
                <a:gridCol w="1600204"/>
                <a:gridCol w="1752599"/>
              </a:tblGrid>
              <a:tr h="472379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ADVANCED DDT SPRAY PROGRAMME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FOR</a:t>
                      </a:r>
                      <a:r>
                        <a:rPr lang="en-US" sz="18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FIRST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ROUND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2020 KANGHMUN PHC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2021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Spraymen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: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2 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Spray Team :  1        No. of days :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34     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No. of Working Days  :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District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: 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Mamit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4230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Dates</a:t>
                      </a: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Village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 house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days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Thosi kap enpuitu Health Worker</a:t>
                      </a: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Medical</a:t>
                      </a:r>
                      <a:b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Officer</a:t>
                      </a: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7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Team 1</a:t>
                      </a: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42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6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4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2.3.20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Training of Spray Team</a:t>
                      </a: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All Health Worker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Concerned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Dr.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Lalmalsawmi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3-7.3.20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Kanghmun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260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8-9.3.20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Hreichuk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10-12.3.20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Lungphun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13-13.3.20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Khawrihnim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185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14-16.3.20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darlung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17-19.3.20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S.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Sabual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20-21.3.20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Bawlte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22-23.3.20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Bawngthah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2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24-27.3.20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Mop up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2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28.3.20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Cleaning of HC Pump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487145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62828641"/>
              </p:ext>
            </p:extLst>
          </p:nvPr>
        </p:nvGraphicFramePr>
        <p:xfrm>
          <a:off x="304797" y="152400"/>
          <a:ext cx="7315203" cy="6708307"/>
        </p:xfrm>
        <a:graphic>
          <a:graphicData uri="http://schemas.openxmlformats.org/drawingml/2006/table">
            <a:tbl>
              <a:tblPr/>
              <a:tblGrid>
                <a:gridCol w="990603"/>
                <a:gridCol w="1676401"/>
                <a:gridCol w="685800"/>
                <a:gridCol w="609596"/>
                <a:gridCol w="1600204"/>
                <a:gridCol w="1752599"/>
              </a:tblGrid>
              <a:tr h="472379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ADVANCED DDT SPRAY PROGRAMME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FOR</a:t>
                      </a:r>
                      <a:r>
                        <a:rPr lang="en-US" sz="1800" b="1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2nd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ROUND 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2020 KANGHMUN PHC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2021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Spraymen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: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 2 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Spray Team :  1        No. of days :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34      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No. of Working Days  :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District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: 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Mamit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4230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Dates</a:t>
                      </a: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Village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 house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No. of days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597" marR="6597" marT="659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Thosi kap enpuitu Health Worker</a:t>
                      </a: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Medical</a:t>
                      </a:r>
                      <a:b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Officer</a:t>
                      </a: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7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Team 1</a:t>
                      </a: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42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47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1.6.20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Training of Spray Team</a:t>
                      </a: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All Health Worker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Concerned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2-8.6.20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Kanghmun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260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9-10.6.20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Hreichuk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-do-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11-14.6.20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0" i="0" u="none" strike="noStrike" baseline="0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Lungphun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15-16.6.20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Khawrihnim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185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20-22.6.20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darlung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25-27.6.20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S.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Sabual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28.6-1.7.20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Bawlte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2-3.7.20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Spray </a:t>
                      </a:r>
                      <a:r>
                        <a:rPr lang="en-US" sz="16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Bawngthah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2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4-7.7.20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Mop up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2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8.7.20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Cleaning of HC Pump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72" marR="6272" marT="627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0815274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VBDC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4953000"/>
            <a:ext cx="1128713" cy="12858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D:\Office\Pict Collect\Health Logo\NHM 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4234" y="4876803"/>
            <a:ext cx="1427834" cy="1295397"/>
          </a:xfrm>
          <a:prstGeom prst="rect">
            <a:avLst/>
          </a:prstGeom>
          <a:noFill/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752600" y="4267200"/>
          <a:ext cx="5486400" cy="1752601"/>
        </p:xfrm>
        <a:graphic>
          <a:graphicData uri="http://schemas.openxmlformats.org/drawingml/2006/table">
            <a:tbl>
              <a:tblPr>
                <a:tableStyleId>{3B4B98B0-60AC-42C2-AFA5-B58CD77FA1E5}</a:tableStyleId>
              </a:tblPr>
              <a:tblGrid>
                <a:gridCol w="2313082"/>
                <a:gridCol w="1586659"/>
                <a:gridCol w="1586659"/>
              </a:tblGrid>
              <a:tr h="462317">
                <a:tc>
                  <a:txBody>
                    <a:bodyPr/>
                    <a:lstStyle/>
                    <a:p>
                      <a:pPr algn="ctr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/>
                        <a:t>Rd-I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/>
                        <a:t>Rd-II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82796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/>
                        <a:t>Date of Commencement: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/>
                        <a:t>Dt. </a:t>
                      </a:r>
                      <a:r>
                        <a:rPr lang="en-US" sz="2000" b="1" u="none" strike="noStrike" dirty="0" smtClean="0"/>
                        <a:t>2. </a:t>
                      </a:r>
                      <a:r>
                        <a:rPr lang="en-US" sz="2000" b="1" u="none" strike="noStrike" dirty="0"/>
                        <a:t>3. </a:t>
                      </a:r>
                      <a:r>
                        <a:rPr lang="en-US" sz="2000" b="1" u="none" strike="noStrike" dirty="0" smtClean="0"/>
                        <a:t>2020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/>
                        <a:t>Dt. 1. 6. </a:t>
                      </a:r>
                      <a:r>
                        <a:rPr lang="en-US" sz="2000" b="1" u="none" strike="noStrike" dirty="0" smtClean="0"/>
                        <a:t>2020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623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/>
                        <a:t>Date of Completion: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/>
                        <a:t>Dt. </a:t>
                      </a:r>
                      <a:r>
                        <a:rPr lang="en-US" sz="2000" b="1" u="none" strike="noStrike" dirty="0" smtClean="0"/>
                        <a:t>30. 4. 2020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/>
                        <a:t>Dt. </a:t>
                      </a:r>
                      <a:r>
                        <a:rPr lang="en-US" sz="2000" b="1" u="none" strike="noStrike" dirty="0" smtClean="0"/>
                        <a:t>30. </a:t>
                      </a:r>
                      <a:r>
                        <a:rPr lang="en-US" sz="2000" b="1" u="none" strike="noStrike" dirty="0"/>
                        <a:t>7. </a:t>
                      </a:r>
                      <a:r>
                        <a:rPr lang="en-US" sz="2000" b="1" u="none" strike="noStrike" dirty="0" smtClean="0"/>
                        <a:t>2020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381000" y="533400"/>
            <a:ext cx="81534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MICRO ACTION PLAN</a:t>
            </a:r>
            <a:br>
              <a:rPr lang="en-US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FOR</a:t>
            </a:r>
            <a:br>
              <a:rPr lang="en-US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IRS OPERATIONS 2020 </a:t>
            </a:r>
            <a:br>
              <a:rPr lang="en-US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LUNGLEI DISTRICT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81000" y="304800"/>
            <a:ext cx="8534752" cy="487249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/>
              <a:t>Report of previous IRS operations</a:t>
            </a:r>
            <a:endParaRPr lang="en-US" sz="32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="" xmlns:p14="http://schemas.microsoft.com/office/powerpoint/2010/main" val="3149939543"/>
              </p:ext>
            </p:extLst>
          </p:nvPr>
        </p:nvGraphicFramePr>
        <p:xfrm>
          <a:off x="457200" y="914400"/>
          <a:ext cx="8458201" cy="5748844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811378"/>
                <a:gridCol w="1058334"/>
                <a:gridCol w="976928"/>
                <a:gridCol w="1709618"/>
                <a:gridCol w="1221156"/>
                <a:gridCol w="1680787"/>
              </a:tblGrid>
              <a:tr h="338538">
                <a:tc rowSpan="2"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Year</a:t>
                      </a:r>
                      <a:endParaRPr lang="en-US" sz="1700" dirty="0"/>
                    </a:p>
                  </a:txBody>
                  <a:tcPr marL="86259" marR="86259" marT="43960" marB="4396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Population</a:t>
                      </a:r>
                      <a:endParaRPr lang="en-US" sz="1700" dirty="0"/>
                    </a:p>
                  </a:txBody>
                  <a:tcPr marL="86259" marR="86259" marT="43960" marB="4396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House</a:t>
                      </a:r>
                      <a:r>
                        <a:rPr lang="en-US" sz="1700" baseline="0" dirty="0" smtClean="0"/>
                        <a:t> hold</a:t>
                      </a:r>
                      <a:endParaRPr lang="en-US" sz="1700" dirty="0"/>
                    </a:p>
                  </a:txBody>
                  <a:tcPr marL="86259" marR="86259" marT="43960" marB="4396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Room</a:t>
                      </a:r>
                      <a:endParaRPr lang="en-US" sz="1700" dirty="0"/>
                    </a:p>
                  </a:txBody>
                  <a:tcPr marL="86259" marR="86259" marT="43960" marB="4396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90096">
                <a:tc vMerge="1">
                  <a:txBody>
                    <a:bodyPr/>
                    <a:lstStyle/>
                    <a:p>
                      <a:pPr algn="ctr"/>
                      <a:endParaRPr lang="en-US" sz="1700" dirty="0"/>
                    </a:p>
                  </a:txBody>
                  <a:tcPr marL="86258" marR="86258" marT="43960" marB="4396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700" dirty="0"/>
                    </a:p>
                  </a:txBody>
                  <a:tcPr marL="86258" marR="86258" marT="43960" marB="43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Target</a:t>
                      </a:r>
                      <a:endParaRPr lang="en-US" sz="1700" dirty="0"/>
                    </a:p>
                  </a:txBody>
                  <a:tcPr marL="86259" marR="86259" marT="43960" marB="43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Covered</a:t>
                      </a:r>
                      <a:r>
                        <a:rPr lang="en-US" sz="1700" baseline="0" dirty="0" smtClean="0"/>
                        <a:t> (%)</a:t>
                      </a:r>
                      <a:endParaRPr lang="en-US" sz="1700" dirty="0"/>
                    </a:p>
                  </a:txBody>
                  <a:tcPr marL="86259" marR="86259" marT="43960" marB="43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Targeted</a:t>
                      </a:r>
                      <a:endParaRPr lang="en-US" sz="1700" dirty="0"/>
                    </a:p>
                  </a:txBody>
                  <a:tcPr marL="86259" marR="86259" marT="43960" marB="43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Covered</a:t>
                      </a:r>
                      <a:r>
                        <a:rPr lang="en-US" sz="1700" baseline="0" dirty="0" smtClean="0"/>
                        <a:t> (%)</a:t>
                      </a:r>
                      <a:endParaRPr lang="en-US" sz="1700" dirty="0"/>
                    </a:p>
                  </a:txBody>
                  <a:tcPr marL="86259" marR="86259" marT="43960" marB="43960" anchor="ctr"/>
                </a:tc>
              </a:tr>
              <a:tr h="338538">
                <a:tc>
                  <a:txBody>
                    <a:bodyPr/>
                    <a:lstStyle/>
                    <a:p>
                      <a:pPr algn="l"/>
                      <a:r>
                        <a:rPr lang="en-US" sz="1700" b="1" dirty="0" smtClean="0"/>
                        <a:t>2016</a:t>
                      </a:r>
                      <a:endParaRPr lang="en-US" sz="1700" b="1" dirty="0"/>
                    </a:p>
                  </a:txBody>
                  <a:tcPr marL="86259" marR="86259" marT="43960" marB="43960" anchor="ctr"/>
                </a:tc>
                <a:tc gridSpan="5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9" marR="86259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</a:tr>
              <a:tr h="418019">
                <a:tc>
                  <a:txBody>
                    <a:bodyPr/>
                    <a:lstStyle/>
                    <a:p>
                      <a:pPr algn="l"/>
                      <a:r>
                        <a:rPr lang="en-US" sz="1700" dirty="0" smtClean="0"/>
                        <a:t>First Round</a:t>
                      </a:r>
                      <a:endParaRPr lang="en-US" sz="1700" dirty="0"/>
                    </a:p>
                  </a:txBody>
                  <a:tcPr marL="86259" marR="86259" marT="43960" marB="4396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153487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29416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64.98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56431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54.65</a:t>
                      </a:r>
                    </a:p>
                  </a:txBody>
                  <a:tcPr marL="7620" marR="7620" marT="7620" marB="0"/>
                </a:tc>
              </a:tr>
              <a:tr h="439615">
                <a:tc>
                  <a:txBody>
                    <a:bodyPr/>
                    <a:lstStyle/>
                    <a:p>
                      <a:pPr algn="l"/>
                      <a:r>
                        <a:rPr lang="en-US" sz="1700" dirty="0" smtClean="0"/>
                        <a:t>Second Round</a:t>
                      </a:r>
                      <a:endParaRPr lang="en-US" sz="1700" dirty="0"/>
                    </a:p>
                  </a:txBody>
                  <a:tcPr marL="86259" marR="86259" marT="43960" marB="43960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153487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29880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61.9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61998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46.13</a:t>
                      </a:r>
                    </a:p>
                  </a:txBody>
                  <a:tcPr marL="7620" marR="7620" marT="7620" marB="0"/>
                </a:tc>
              </a:tr>
              <a:tr h="338538">
                <a:tc>
                  <a:txBody>
                    <a:bodyPr/>
                    <a:lstStyle/>
                    <a:p>
                      <a:pPr algn="l"/>
                      <a:r>
                        <a:rPr lang="en-US" sz="1700" b="1" dirty="0" smtClean="0"/>
                        <a:t>2017</a:t>
                      </a:r>
                      <a:endParaRPr lang="en-US" sz="1700" b="1" dirty="0"/>
                    </a:p>
                  </a:txBody>
                  <a:tcPr marL="86259" marR="86259" marT="43960" marB="43960" anchor="ctr"/>
                </a:tc>
                <a:tc gridSpan="5">
                  <a:txBody>
                    <a:bodyPr/>
                    <a:lstStyle/>
                    <a:p>
                      <a:pPr algn="ctr"/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</a:tr>
              <a:tr h="394154">
                <a:tc>
                  <a:txBody>
                    <a:bodyPr/>
                    <a:lstStyle/>
                    <a:p>
                      <a:pPr algn="l"/>
                      <a:r>
                        <a:rPr lang="en-US" sz="1700" dirty="0" smtClean="0"/>
                        <a:t>First Round</a:t>
                      </a:r>
                      <a:endParaRPr lang="en-US" sz="1700" dirty="0"/>
                    </a:p>
                  </a:txBody>
                  <a:tcPr marL="86259" marR="86259" marT="43960" marB="4396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100994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19774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82.15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38956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78.24</a:t>
                      </a:r>
                    </a:p>
                  </a:txBody>
                  <a:tcPr marL="0" marR="0" marT="0" marB="0" anchor="ctr"/>
                </a:tc>
              </a:tr>
              <a:tr h="366346">
                <a:tc>
                  <a:txBody>
                    <a:bodyPr/>
                    <a:lstStyle/>
                    <a:p>
                      <a:pPr algn="l"/>
                      <a:r>
                        <a:rPr lang="en-US" sz="1700" dirty="0" smtClean="0"/>
                        <a:t>Second Round</a:t>
                      </a:r>
                      <a:endParaRPr lang="en-US" sz="1700" dirty="0"/>
                    </a:p>
                  </a:txBody>
                  <a:tcPr marL="86259" marR="86259" marT="43960" marB="43960" anchor="ctr"/>
                </a:tc>
                <a:tc>
                  <a:txBody>
                    <a:bodyPr/>
                    <a:lstStyle/>
                    <a:p>
                      <a:pPr marL="0" marR="0" indent="0" algn="ctr" defTabSz="91429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100994</a:t>
                      </a:r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20228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79.01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41493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73.88</a:t>
                      </a:r>
                      <a:endParaRPr lang="en-US" sz="1700" dirty="0"/>
                    </a:p>
                  </a:txBody>
                  <a:tcPr marL="86258" marR="86258" marT="43960" marB="43960"/>
                </a:tc>
              </a:tr>
              <a:tr h="338538">
                <a:tc>
                  <a:txBody>
                    <a:bodyPr/>
                    <a:lstStyle/>
                    <a:p>
                      <a:pPr algn="l"/>
                      <a:r>
                        <a:rPr lang="en-US" sz="1700" b="1" dirty="0" smtClean="0"/>
                        <a:t>2018</a:t>
                      </a:r>
                      <a:endParaRPr lang="en-US" sz="1700" b="1" dirty="0"/>
                    </a:p>
                  </a:txBody>
                  <a:tcPr marL="86259" marR="86259" marT="43960" marB="43960" anchor="ctr"/>
                </a:tc>
                <a:tc gridSpan="5">
                  <a:txBody>
                    <a:bodyPr/>
                    <a:lstStyle/>
                    <a:p>
                      <a:pPr algn="ctr"/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</a:tr>
              <a:tr h="394154">
                <a:tc>
                  <a:txBody>
                    <a:bodyPr/>
                    <a:lstStyle/>
                    <a:p>
                      <a:pPr algn="l"/>
                      <a:r>
                        <a:rPr lang="en-US" sz="1700" dirty="0" smtClean="0"/>
                        <a:t>First Round</a:t>
                      </a:r>
                      <a:endParaRPr lang="en-US" sz="1700" dirty="0"/>
                    </a:p>
                  </a:txBody>
                  <a:tcPr marL="86259" marR="86259" marT="43960" marB="4396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71894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14599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80.43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29978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80.59</a:t>
                      </a:r>
                    </a:p>
                  </a:txBody>
                  <a:tcPr marL="0" marR="0" marT="0" marB="0" anchor="ctr"/>
                </a:tc>
              </a:tr>
              <a:tr h="439615">
                <a:tc>
                  <a:txBody>
                    <a:bodyPr/>
                    <a:lstStyle/>
                    <a:p>
                      <a:pPr algn="l"/>
                      <a:r>
                        <a:rPr lang="en-US" sz="1700" dirty="0" smtClean="0"/>
                        <a:t>Second Round</a:t>
                      </a:r>
                      <a:endParaRPr lang="en-US" sz="1700" dirty="0"/>
                    </a:p>
                  </a:txBody>
                  <a:tcPr marL="86259" marR="86259" marT="43960" marB="4396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71894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14806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75.96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30331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75.58</a:t>
                      </a:r>
                    </a:p>
                  </a:txBody>
                  <a:tcPr marL="0" marR="0" marT="0" marB="0" anchor="ctr"/>
                </a:tc>
              </a:tr>
              <a:tr h="439615">
                <a:tc gridSpan="6">
                  <a:txBody>
                    <a:bodyPr/>
                    <a:lstStyle/>
                    <a:p>
                      <a:pPr algn="l"/>
                      <a:r>
                        <a:rPr lang="en-US" sz="1700" b="1" dirty="0" smtClean="0"/>
                        <a:t>2019</a:t>
                      </a:r>
                      <a:endParaRPr lang="en-US" sz="1700" b="1" dirty="0"/>
                    </a:p>
                  </a:txBody>
                  <a:tcPr marL="86259" marR="86259" marT="43960" marB="43960"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86258" marR="86258" marT="43960" marB="43960"/>
                </a:tc>
              </a:tr>
              <a:tr h="439615">
                <a:tc>
                  <a:txBody>
                    <a:bodyPr/>
                    <a:lstStyle/>
                    <a:p>
                      <a:pPr algn="l"/>
                      <a:r>
                        <a:rPr lang="en-US" sz="1700" dirty="0" smtClean="0"/>
                        <a:t>First Round</a:t>
                      </a:r>
                      <a:endParaRPr lang="en-US" sz="1700" dirty="0"/>
                    </a:p>
                  </a:txBody>
                  <a:tcPr marL="86259" marR="86259" marT="43960" marB="4396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55038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13554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51.49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22033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59.99</a:t>
                      </a:r>
                    </a:p>
                  </a:txBody>
                  <a:tcPr marL="0" marR="0" marT="0" marB="0" anchor="ctr"/>
                </a:tc>
              </a:tr>
              <a:tr h="439615">
                <a:tc>
                  <a:txBody>
                    <a:bodyPr/>
                    <a:lstStyle/>
                    <a:p>
                      <a:pPr algn="l"/>
                      <a:r>
                        <a:rPr lang="en-US" sz="1700" dirty="0" smtClean="0"/>
                        <a:t>Second Round</a:t>
                      </a:r>
                      <a:endParaRPr lang="en-US" sz="1700" dirty="0"/>
                    </a:p>
                  </a:txBody>
                  <a:tcPr marL="86259" marR="86259" marT="43960" marB="4396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55038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13708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37.91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22259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42.62</a:t>
                      </a: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" y="228600"/>
          <a:ext cx="8794352" cy="4722927"/>
        </p:xfrm>
        <a:graphic>
          <a:graphicData uri="http://schemas.openxmlformats.org/drawingml/2006/table">
            <a:tbl>
              <a:tblPr/>
              <a:tblGrid>
                <a:gridCol w="914400"/>
                <a:gridCol w="914400"/>
                <a:gridCol w="609600"/>
                <a:gridCol w="1600200"/>
                <a:gridCol w="838200"/>
                <a:gridCol w="990600"/>
                <a:gridCol w="1447800"/>
                <a:gridCol w="1479152"/>
              </a:tblGrid>
              <a:tr h="429714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Sairang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MAIN CENTRE/PHC AREA,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</a:t>
                      </a:r>
                      <a:r>
                        <a:rPr lang="en-US" sz="1200" b="1" i="0" u="none" strike="noStrike" baseline="300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st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ROUND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9031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</a:t>
                      </a:r>
                      <a:r>
                        <a:rPr lang="en-US" sz="12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Spraymen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: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   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Spray Team : 1    No. of Spray Gun : 1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No. of days : 36    No. of working days :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30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0" marR="6130" marT="6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0" marR="6130" marT="6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777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Dates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sub-centre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No. of houses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squad members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days </a:t>
                      </a:r>
                    </a:p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For</a:t>
                      </a:r>
                    </a:p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spraying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days </a:t>
                      </a:r>
                    </a:p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for </a:t>
                      </a:r>
                    </a:p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Mop-up operation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Supervisor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Supervision &amp;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Monitoring by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012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2.3.2020 – 09.4.2020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Sairang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SC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1398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HW. </a:t>
                      </a:r>
                      <a:r>
                        <a:rPr lang="en-US" sz="12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P.C.Lalfakawma</a:t>
                      </a:r>
                      <a:endParaRPr lang="en-US" sz="1200" b="1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b"/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</a:t>
                      </a:r>
                      <a:r>
                        <a:rPr lang="en-US" sz="12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Sairang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Dinthar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</a:p>
                    <a:p>
                      <a:pPr algn="ctr" fontAlgn="b"/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HW </a:t>
                      </a:r>
                      <a:r>
                        <a:rPr lang="en-US" sz="12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Lalramthari</a:t>
                      </a:r>
                      <a:endParaRPr lang="en-US" sz="12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b"/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</a:t>
                      </a:r>
                      <a:r>
                        <a:rPr lang="en-US" sz="12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Sairang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</a:p>
                    <a:p>
                      <a:pPr algn="ctr" fontAlgn="b"/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HW </a:t>
                      </a:r>
                      <a:r>
                        <a:rPr lang="en-US" sz="12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Ramengmawii</a:t>
                      </a:r>
                      <a:endParaRPr lang="en-US" sz="12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b"/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</a:t>
                      </a:r>
                      <a:r>
                        <a:rPr lang="en-US" sz="12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Sihhmui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</a:p>
                    <a:p>
                      <a:pPr algn="ctr" fontAlgn="b"/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HW </a:t>
                      </a:r>
                      <a:r>
                        <a:rPr lang="en-US" sz="12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Sangkhumi</a:t>
                      </a:r>
                      <a:endParaRPr lang="en-US" sz="12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b"/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</a:t>
                      </a:r>
                      <a:r>
                        <a:rPr lang="en-US" sz="12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W.Serzawl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</a:p>
                    <a:p>
                      <a:pPr algn="ctr" fontAlgn="b"/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HW </a:t>
                      </a:r>
                      <a:r>
                        <a:rPr lang="en-US" sz="12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Lalhmachhuani</a:t>
                      </a:r>
                      <a:endParaRPr lang="en-US" sz="12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b"/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</a:t>
                      </a:r>
                      <a:r>
                        <a:rPr lang="en-US" sz="12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Mualkhang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</a:p>
                    <a:p>
                      <a:pPr algn="ctr" fontAlgn="b"/>
                      <a:r>
                        <a:rPr lang="en-US" sz="1200" b="1" i="0" u="sng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List of </a:t>
                      </a:r>
                      <a:r>
                        <a:rPr lang="en-US" sz="1200" b="1" i="0" u="sng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spraymen</a:t>
                      </a:r>
                      <a:endParaRPr lang="en-US" sz="1200" b="1" i="0" u="sng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b"/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</a:t>
                      </a:r>
                    </a:p>
                    <a:p>
                      <a:pPr algn="ctr" fontAlgn="b"/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2.</a:t>
                      </a:r>
                    </a:p>
                    <a:p>
                      <a:pPr algn="ctr" fontAlgn="b"/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Dr.Maggie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Lalmuanpuii</a:t>
                      </a:r>
                      <a:endParaRPr lang="en-US" sz="1200" b="1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Medical Officer</a:t>
                      </a:r>
                    </a:p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Sihhmui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W.Serzawl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Mualkhang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&amp; Nazareth)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Mrs.K.Lalmalsawmi</a:t>
                      </a:r>
                      <a:endParaRPr lang="en-US" sz="12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VBD Consultant</a:t>
                      </a:r>
                    </a:p>
                    <a:p>
                      <a:pPr algn="ctr" fontAlgn="ctr"/>
                      <a:r>
                        <a:rPr lang="en-US" sz="12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Ms.Cindy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Royte</a:t>
                      </a:r>
                      <a:endParaRPr lang="en-US" sz="12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Malaria Inspector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12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Mr.Lallungruala</a:t>
                      </a:r>
                      <a:endParaRPr lang="en-US" sz="1200" b="1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Malaria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Technical </a:t>
                      </a:r>
                      <a:r>
                        <a:rPr lang="en-US" sz="12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Superviser</a:t>
                      </a:r>
                      <a:endParaRPr lang="en-US" sz="1200" b="0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2" y="152397"/>
          <a:ext cx="8915397" cy="6640084"/>
        </p:xfrm>
        <a:graphic>
          <a:graphicData uri="http://schemas.openxmlformats.org/drawingml/2006/table">
            <a:tbl>
              <a:tblPr/>
              <a:tblGrid>
                <a:gridCol w="385777"/>
                <a:gridCol w="1327524"/>
                <a:gridCol w="356346"/>
                <a:gridCol w="971177"/>
                <a:gridCol w="672272"/>
                <a:gridCol w="426197"/>
                <a:gridCol w="356700"/>
                <a:gridCol w="1021171"/>
                <a:gridCol w="740349"/>
                <a:gridCol w="1111942"/>
                <a:gridCol w="876508"/>
                <a:gridCol w="669434"/>
              </a:tblGrid>
              <a:tr h="585993"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sz="1600" b="1" i="0" u="sng" strike="noStrike" dirty="0">
                          <a:solidFill>
                            <a:srgbClr val="000000"/>
                          </a:solidFill>
                          <a:latin typeface="Mizo Times"/>
                        </a:rPr>
                        <a:t>MICRO ACTION PLAN FOR IRS OPERATION IN LUNGLEI DISTRICT</a:t>
                      </a:r>
                    </a:p>
                  </a:txBody>
                  <a:tcPr marL="5824" marR="5824" marT="5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1101"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latin typeface="Mizo Times"/>
                      </a:endParaRPr>
                    </a:p>
                  </a:txBody>
                  <a:tcPr marL="5824" marR="5824" marT="5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en-US" sz="1600" b="0" i="0" u="none" strike="noStrike">
                        <a:solidFill>
                          <a:srgbClr val="000000"/>
                        </a:solidFill>
                        <a:latin typeface="Mizo Times"/>
                      </a:endParaRPr>
                    </a:p>
                  </a:txBody>
                  <a:tcPr marL="5824" marR="5824" marT="5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>
                        <a:solidFill>
                          <a:srgbClr val="000000"/>
                        </a:solidFill>
                        <a:latin typeface="Mizo Times"/>
                      </a:endParaRPr>
                    </a:p>
                  </a:txBody>
                  <a:tcPr marL="5824" marR="5824" marT="5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Date of Comencement</a:t>
                      </a:r>
                    </a:p>
                  </a:txBody>
                  <a:tcPr marL="5824" marR="5824" marT="5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1" i="0" u="sng" strike="noStrike">
                        <a:solidFill>
                          <a:srgbClr val="000000"/>
                        </a:solidFill>
                        <a:latin typeface="Mizo Times"/>
                      </a:endParaRPr>
                    </a:p>
                  </a:txBody>
                  <a:tcPr marL="5824" marR="5824" marT="5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600" b="1" i="0" u="sng" strike="noStrike">
                          <a:solidFill>
                            <a:srgbClr val="000000"/>
                          </a:solidFill>
                          <a:latin typeface="Mizo Times"/>
                        </a:rPr>
                        <a:t>Date of Completion</a:t>
                      </a:r>
                    </a:p>
                  </a:txBody>
                  <a:tcPr marL="5824" marR="5824" marT="5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sng" strike="noStrike">
                        <a:solidFill>
                          <a:srgbClr val="000000"/>
                        </a:solidFill>
                        <a:latin typeface="Mizo Times"/>
                      </a:endParaRPr>
                    </a:p>
                  </a:txBody>
                  <a:tcPr marL="5824" marR="5824" marT="58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i="0" u="none" strike="noStrike">
                        <a:solidFill>
                          <a:srgbClr val="000000"/>
                        </a:solidFill>
                        <a:latin typeface="Mizo Times"/>
                      </a:endParaRPr>
                    </a:p>
                  </a:txBody>
                  <a:tcPr marL="5824" marR="5824" marT="58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252"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latin typeface="Mizo Times"/>
                      </a:endParaRPr>
                    </a:p>
                  </a:txBody>
                  <a:tcPr marL="5824" marR="5824" marT="582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First Round: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>
                        <a:solidFill>
                          <a:srgbClr val="000000"/>
                        </a:solidFill>
                        <a:latin typeface="Mizo Times"/>
                      </a:endParaRP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2.3.2020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i="0" u="sng" strike="noStrike">
                        <a:solidFill>
                          <a:srgbClr val="000000"/>
                        </a:solidFill>
                        <a:latin typeface="Mizo Times"/>
                      </a:endParaRP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b="1" i="0" u="sng" strike="noStrike" dirty="0" smtClean="0">
                          <a:solidFill>
                            <a:srgbClr val="000000"/>
                          </a:solidFill>
                          <a:latin typeface="Mizo Times"/>
                        </a:rPr>
                        <a:t>30.4.2020</a:t>
                      </a:r>
                      <a:endParaRPr lang="en-US" sz="1600" b="1" i="0" u="sng" strike="noStrike" dirty="0">
                        <a:solidFill>
                          <a:srgbClr val="000000"/>
                        </a:solidFill>
                        <a:latin typeface="Mizo Times"/>
                      </a:endParaRP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sng" strike="noStrike">
                        <a:solidFill>
                          <a:srgbClr val="000000"/>
                        </a:solidFill>
                        <a:latin typeface="Mizo Times"/>
                      </a:endParaRP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Mizo Times"/>
                      </a:endParaRPr>
                    </a:p>
                  </a:txBody>
                  <a:tcPr marL="5824" marR="5824" marT="58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252">
                <a:tc>
                  <a:txBody>
                    <a:bodyPr/>
                    <a:lstStyle/>
                    <a:p>
                      <a:pPr algn="ctr" fontAlgn="ctr"/>
                      <a:endParaRPr lang="en-US" sz="1600" b="0" i="0" u="none" strike="noStrike">
                        <a:solidFill>
                          <a:srgbClr val="000000"/>
                        </a:solidFill>
                        <a:latin typeface="Mizo Times"/>
                      </a:endParaRPr>
                    </a:p>
                  </a:txBody>
                  <a:tcPr marL="5824" marR="5824" marT="582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Second Round: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1400" b="1" i="0" u="none" strike="noStrike">
                        <a:solidFill>
                          <a:srgbClr val="000000"/>
                        </a:solidFill>
                        <a:latin typeface="Mizo Times"/>
                      </a:endParaRP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1.6.2020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1" i="0" u="sng" strike="noStrike">
                        <a:solidFill>
                          <a:srgbClr val="000000"/>
                        </a:solidFill>
                        <a:latin typeface="Mizo Times"/>
                      </a:endParaRP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600" b="1" i="0" u="sng" strike="noStrike">
                          <a:solidFill>
                            <a:srgbClr val="000000"/>
                          </a:solidFill>
                          <a:latin typeface="Mizo Times"/>
                        </a:rPr>
                        <a:t>30.7.2020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1" i="0" u="sng" strike="noStrike">
                        <a:solidFill>
                          <a:srgbClr val="000000"/>
                        </a:solidFill>
                        <a:latin typeface="Mizo Times"/>
                      </a:endParaRP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Mizo Times"/>
                      </a:endParaRPr>
                    </a:p>
                  </a:txBody>
                  <a:tcPr marL="5824" marR="5824" marT="58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7252"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ALLOCATION OF DDT FOR IRS: 2019</a:t>
                      </a:r>
                    </a:p>
                  </a:txBody>
                  <a:tcPr marL="5824" marR="5824" marT="58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687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Sl. No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Name of MC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Name of SC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No. Of Village Covered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No. of Target House for IRS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No. of Target Population for IRS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API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Qty. of DDT alloted for 2-Rounds (In Bag, 1 Bag= 25 Kg)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No. of Spaymen allocated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No.of Spray gun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2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Lunglei 'C'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Vaisam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4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204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1030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2.91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5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2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2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 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 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Hauruang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3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296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1438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3.48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7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2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2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Lunglei N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Thuampui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3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302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1374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5.09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7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2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2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 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 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Thehlep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2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119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682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1.47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3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2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3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Tawipui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Mualcheng S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159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851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3.53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4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2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2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 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 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Thingfal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320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1575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5.71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7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2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4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Hnahthial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Leite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4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304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2039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2.94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7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2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2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5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Buarpui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Lungchem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72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383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2.61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2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4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2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2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 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 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Changpui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103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476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2.1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2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2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2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 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 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Khawlek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3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169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918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4.36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4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2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2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 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 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Mizo Times"/>
                        </a:rPr>
                        <a:t>Sertlangpui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Mizo Times"/>
                      </a:endParaRP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101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459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4.36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2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Mizo Times"/>
                        </a:rPr>
                        <a:t>2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0" y="-4"/>
          <a:ext cx="9144000" cy="6013537"/>
        </p:xfrm>
        <a:graphic>
          <a:graphicData uri="http://schemas.openxmlformats.org/drawingml/2006/table">
            <a:tbl>
              <a:tblPr/>
              <a:tblGrid>
                <a:gridCol w="395668"/>
                <a:gridCol w="1052132"/>
                <a:gridCol w="309430"/>
                <a:gridCol w="833570"/>
                <a:gridCol w="838200"/>
                <a:gridCol w="838200"/>
                <a:gridCol w="1143000"/>
                <a:gridCol w="685800"/>
                <a:gridCol w="1462419"/>
                <a:gridCol w="898980"/>
                <a:gridCol w="686601"/>
              </a:tblGrid>
              <a:tr h="467769"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en-US" sz="1400" b="1" i="0" u="sng" strike="noStrike">
                          <a:solidFill>
                            <a:srgbClr val="000000"/>
                          </a:solidFill>
                          <a:latin typeface="Mizo Times"/>
                        </a:rPr>
                        <a:t>MICRO ACTION PLAN FOR IRS OPERATION IN LUNGLEI DISTRICT</a:t>
                      </a:r>
                    </a:p>
                  </a:txBody>
                  <a:tcPr marL="5436" marR="5436" marT="54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9300">
                <a:tc gridSpan="11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ALLOCATION OF DDT FOR IRS: 2019</a:t>
                      </a:r>
                    </a:p>
                  </a:txBody>
                  <a:tcPr marL="5436" marR="5436" marT="543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3200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Sl. No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Name of MC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izo Times"/>
                        </a:rPr>
                        <a:t>Name of SC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Mizo Times"/>
                      </a:endParaRP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izo Times"/>
                        </a:rPr>
                        <a:t>No. Of Village Covered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izo Times"/>
                        </a:rPr>
                        <a:t>No. of Target House for IRS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izo Times"/>
                        </a:rPr>
                        <a:t>No. of Target Population for IRS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API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Qty. of DDT alloted for 2-Rounds (In Bag, 1 Bag= 25 Kg)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No. of Spaymen allocated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No.of Spray gun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6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Bunghmun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Bunghmun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ctr"/>
                      <a:endParaRPr lang="en-US" sz="1400" b="0" i="0" u="none" strike="noStrike">
                        <a:solidFill>
                          <a:srgbClr val="000000"/>
                        </a:solidFill>
                        <a:latin typeface="Mizo Times"/>
                      </a:endParaRP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6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667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3426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8.76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15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8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4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 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 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Thenhlum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ctr"/>
                      <a:endParaRPr lang="en-US" sz="1400" b="0" i="0" u="none" strike="noStrike">
                        <a:solidFill>
                          <a:srgbClr val="000000"/>
                        </a:solidFill>
                        <a:latin typeface="Mizo Times"/>
                      </a:endParaRP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2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274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1364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3.67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izo Times"/>
                        </a:rPr>
                        <a:t>6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4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 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 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Sesawm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ctr"/>
                      <a:endParaRPr lang="en-US" sz="1400" b="0" i="0" u="none" strike="noStrike">
                        <a:solidFill>
                          <a:srgbClr val="000000"/>
                        </a:solidFill>
                        <a:latin typeface="Mizo Times"/>
                      </a:endParaRP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4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341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1656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5.43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8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4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 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 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Laisawral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ctr"/>
                      <a:endParaRPr lang="en-US" sz="1400" b="0" i="0" u="none" strike="noStrike">
                        <a:solidFill>
                          <a:srgbClr val="000000"/>
                        </a:solidFill>
                        <a:latin typeface="Mizo Times"/>
                      </a:endParaRP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4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463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2170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8.29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11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4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7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Lungsen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Lungsen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ctr"/>
                      <a:endParaRPr lang="en-US" sz="1400" b="0" i="0" u="none" strike="noStrike">
                        <a:solidFill>
                          <a:srgbClr val="000000"/>
                        </a:solidFill>
                        <a:latin typeface="Mizo Times"/>
                      </a:endParaRP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4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889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3922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21.99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20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8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4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 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 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Phairuangkai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ctr"/>
                      <a:endParaRPr lang="en-US" sz="1400" b="0" i="0" u="none" strike="noStrike">
                        <a:solidFill>
                          <a:srgbClr val="000000"/>
                        </a:solidFill>
                        <a:latin typeface="Mizo Times"/>
                      </a:endParaRP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5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718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3484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45.31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16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4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 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 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Putlungasih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ctr"/>
                      <a:endParaRPr lang="en-US" sz="1400" b="0" i="0" u="none" strike="noStrike">
                        <a:solidFill>
                          <a:srgbClr val="000000"/>
                        </a:solidFill>
                        <a:latin typeface="Mizo Times"/>
                      </a:endParaRP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3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430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2232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26.88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10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4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 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 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Zawlpui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ctr"/>
                      <a:endParaRPr lang="en-US" sz="1400" b="0" i="0" u="none" strike="noStrike">
                        <a:solidFill>
                          <a:srgbClr val="000000"/>
                        </a:solidFill>
                        <a:latin typeface="Mizo Times"/>
                      </a:endParaRP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2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376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2130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11.27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9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4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 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 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Tuisenchhuah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ctr"/>
                      <a:endParaRPr lang="en-US" sz="1400" b="0" i="0" u="none" strike="noStrike">
                        <a:solidFill>
                          <a:srgbClr val="000000"/>
                        </a:solidFill>
                        <a:latin typeface="Mizo Times"/>
                      </a:endParaRP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2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169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1029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21.38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4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4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8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Tlabung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Zodin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ctr"/>
                      <a:endParaRPr lang="en-US" sz="1400" b="0" i="0" u="none" strike="noStrike">
                        <a:solidFill>
                          <a:srgbClr val="000000"/>
                        </a:solidFill>
                        <a:latin typeface="Mizo Times"/>
                      </a:endParaRP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5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1106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5012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2.39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25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12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6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 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 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Nunsuri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ctr"/>
                      <a:endParaRPr lang="en-US" sz="1400" b="0" i="0" u="none" strike="noStrike">
                        <a:solidFill>
                          <a:srgbClr val="000000"/>
                        </a:solidFill>
                        <a:latin typeface="Mizo Times"/>
                      </a:endParaRP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8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874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4585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2.62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izo Times"/>
                        </a:rPr>
                        <a:t>20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6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 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 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Tuichawng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ctr"/>
                      <a:endParaRPr lang="en-US" sz="1400" b="0" i="0" u="none" strike="noStrike">
                        <a:solidFill>
                          <a:srgbClr val="000000"/>
                        </a:solidFill>
                        <a:latin typeface="Mizo Times"/>
                      </a:endParaRP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4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791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3725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23.36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18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6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 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 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Diblibagh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ctr"/>
                      <a:endParaRPr lang="en-US" sz="1400" b="0" i="0" u="none" strike="noStrike">
                        <a:solidFill>
                          <a:srgbClr val="000000"/>
                        </a:solidFill>
                        <a:latin typeface="Mizo Times"/>
                      </a:endParaRP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4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703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3575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3.64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16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6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 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 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Tipperaghat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ctr"/>
                      <a:endParaRPr lang="en-US" sz="1400" b="0" i="0" u="none" strike="noStrike">
                        <a:solidFill>
                          <a:srgbClr val="000000"/>
                        </a:solidFill>
                        <a:latin typeface="Mizo Times"/>
                      </a:endParaRP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7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688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3265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0*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16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6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 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 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Puankhai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ctr"/>
                      <a:endParaRPr lang="en-US" sz="1400" b="0" i="0" u="none" strike="noStrike">
                        <a:solidFill>
                          <a:srgbClr val="000000"/>
                        </a:solidFill>
                        <a:latin typeface="Mizo Times"/>
                      </a:endParaRP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7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809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3796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11.85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18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6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 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 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Chawilung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 fontAlgn="ctr"/>
                      <a:endParaRPr lang="en-US" sz="1400" b="0" i="0" u="none" strike="noStrike">
                        <a:solidFill>
                          <a:srgbClr val="000000"/>
                        </a:solidFill>
                        <a:latin typeface="Mizo Times"/>
                      </a:endParaRP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7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826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3172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3.15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19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6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9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District Buffer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 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 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10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 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 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6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10</a:t>
                      </a:r>
                    </a:p>
                  </a:txBody>
                  <a:tcPr marL="5436" marR="5436" marT="543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Total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izo Times"/>
                        </a:rPr>
                        <a:t> 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izo Times"/>
                        </a:rPr>
                        <a:t>98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izo Times"/>
                        </a:rPr>
                        <a:t>12273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59768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0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291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40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izo Times"/>
                        </a:rPr>
                        <a:t>93</a:t>
                      </a:r>
                    </a:p>
                  </a:txBody>
                  <a:tcPr marL="5436" marR="5436" marT="543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28600" y="6172200"/>
          <a:ext cx="5105400" cy="457200"/>
        </p:xfrm>
        <a:graphic>
          <a:graphicData uri="http://schemas.openxmlformats.org/drawingml/2006/table">
            <a:tbl>
              <a:tblPr/>
              <a:tblGrid>
                <a:gridCol w="5105400"/>
              </a:tblGrid>
              <a:tr h="457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izo Times"/>
                        </a:rPr>
                        <a:t>* 11 Pf diagnosed during MSAT and all are asymptomatic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504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381000"/>
          <a:ext cx="8229600" cy="6019804"/>
        </p:xfrm>
        <a:graphic>
          <a:graphicData uri="http://schemas.openxmlformats.org/drawingml/2006/table">
            <a:tbl>
              <a:tblPr/>
              <a:tblGrid>
                <a:gridCol w="463174"/>
                <a:gridCol w="1476366"/>
                <a:gridCol w="1157935"/>
                <a:gridCol w="1306810"/>
                <a:gridCol w="1228237"/>
                <a:gridCol w="1290268"/>
                <a:gridCol w="1306810"/>
              </a:tblGrid>
              <a:tr h="638533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REQUIREMENT OF DDT FOR IRS: 2020</a:t>
                      </a:r>
                    </a:p>
                  </a:txBody>
                  <a:tcPr marL="9199" marR="9199" marT="919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1505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Mizo Times New"/>
                      </a:endParaRP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Mizo Times New"/>
                      </a:endParaRP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Mizo Times New"/>
                      </a:endParaRP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Mizo Times New"/>
                      </a:endParaRP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Mizo Times New"/>
                      </a:endParaRP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Mizo Times New"/>
                      </a:endParaRP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latin typeface="Mizo Times New"/>
                      </a:endParaRPr>
                    </a:p>
                  </a:txBody>
                  <a:tcPr marL="9199" marR="9199" marT="919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136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Sl. No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Name of MC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No. of SC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No. of No. of Villages Covered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Allocation of DDT in Bags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5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Round  - I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Round  - II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Total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2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Lunglei N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9199" marR="9199" marT="919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6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6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12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2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Lunglei 'C'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2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9199" marR="9199" marT="919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10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2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Tawipui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199" marR="9199" marT="919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5.5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5.5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11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2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4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Hnahthial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9199" marR="9199" marT="919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3.5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3.5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7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2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5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Buarpui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4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9199" marR="9199" marT="919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10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2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6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Bunghmun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4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20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20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40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2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7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Lungsen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6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</a:p>
                  </a:txBody>
                  <a:tcPr marL="9199" marR="9199" marT="919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29.5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29.5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59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2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8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Tlabung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7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42</a:t>
                      </a:r>
                    </a:p>
                  </a:txBody>
                  <a:tcPr marL="9199" marR="9199" marT="919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66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66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"/>
                        </a:rPr>
                        <a:t>132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2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15</a:t>
                      </a:r>
                    </a:p>
                  </a:txBody>
                  <a:tcPr marL="9199" marR="9199" marT="91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District Buffer Stock (1% of Total Stock)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10</a:t>
                      </a:r>
                    </a:p>
                  </a:txBody>
                  <a:tcPr marL="9199" marR="9199" marT="9199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625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16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Total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28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98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140.5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140.5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291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" y="152396"/>
          <a:ext cx="9143998" cy="6669762"/>
        </p:xfrm>
        <a:graphic>
          <a:graphicData uri="http://schemas.openxmlformats.org/drawingml/2006/table">
            <a:tbl>
              <a:tblPr/>
              <a:tblGrid>
                <a:gridCol w="1018781"/>
                <a:gridCol w="1018781"/>
                <a:gridCol w="1501361"/>
                <a:gridCol w="557648"/>
                <a:gridCol w="586244"/>
                <a:gridCol w="843620"/>
                <a:gridCol w="1758737"/>
                <a:gridCol w="872219"/>
                <a:gridCol w="986607"/>
              </a:tblGrid>
              <a:tr h="298521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                      ADVANCE DDT SPRAY PROGRAMME</a:t>
                      </a:r>
                    </a:p>
                  </a:txBody>
                  <a:tcPr marL="7155" marR="7155" marT="71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8521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DISTRICT-LUNGLEI: SPRAY TEAM – 1 NO.OF DAYS:  30   NAME OF MAIN-CENTRE:LUNGLEI S</a:t>
                      </a:r>
                    </a:p>
                  </a:txBody>
                  <a:tcPr marL="7155" marR="7155" marT="715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0343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Date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Activity and Village/Area to be sprayed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No. of Houses in the Village</a:t>
                      </a:r>
                    </a:p>
                  </a:txBody>
                  <a:tcPr marL="7155" marR="7155" marT="715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No.of Days required</a:t>
                      </a:r>
                    </a:p>
                  </a:txBody>
                  <a:tcPr marL="7155" marR="7155" marT="715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No.of Houses each HCP is to spray per day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Name of Spray supervisior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Name of Spray Supervisor from PHC/ MC</a:t>
                      </a:r>
                    </a:p>
                  </a:txBody>
                  <a:tcPr marL="7155" marR="7155" marT="715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Name of Spray Supervisor from District/DVBD Staff</a:t>
                      </a:r>
                    </a:p>
                  </a:txBody>
                  <a:tcPr marL="7155" marR="7155" marT="715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33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1st Round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2nd Round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Team I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405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2.3.20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1.6.20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Training of Spray Team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-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-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4">
                  <a:txBody>
                    <a:bodyPr/>
                    <a:lstStyle/>
                    <a:p>
                      <a:pPr algn="ct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Saikunga Sailo HS,  Lunglei Central MC</a:t>
                      </a:r>
                    </a:p>
                  </a:txBody>
                  <a:tcPr marL="7155" marR="7155" marT="715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4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Lalthangliana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MI</a:t>
                      </a:r>
                    </a:p>
                  </a:txBody>
                  <a:tcPr marL="7155" marR="7155" marT="715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852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3-5.3.20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2-4.6.20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Vaisam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78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26.00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TC. Llahlimpuia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852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7.3.20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5.6.20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Transit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87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9-10.3.20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6-8.6.20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Chithar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30.00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David Lalhmingsanga FS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852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11.3.20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9.6.20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Transit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852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12.3.20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10.6.20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Thangte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39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39.00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Zothantluangi HW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852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13.3.20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11.6.20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Transit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87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14.3.20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12.6.20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Thangpui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27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27.00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David Lalhmingsanga FS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852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16.3.20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13.6.20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Transit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852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17-26.3.20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16-25.6.20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Hauruang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255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9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28.33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Zairemmawia HW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852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27.3.20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26.6.20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Transit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852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28.3.20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27.6.20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Runtung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30.00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Zairemmawia HW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87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30.3.20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29.6.20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Pachang &amp; Cleaning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11.00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Zairemmawia HW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852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31.3.20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30.6.20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Transit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-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7155" marR="7155" marT="71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04800" y="228600"/>
          <a:ext cx="8686798" cy="5752233"/>
        </p:xfrm>
        <a:graphic>
          <a:graphicData uri="http://schemas.openxmlformats.org/drawingml/2006/table">
            <a:tbl>
              <a:tblPr/>
              <a:tblGrid>
                <a:gridCol w="991919"/>
                <a:gridCol w="988578"/>
                <a:gridCol w="1429432"/>
                <a:gridCol w="631220"/>
                <a:gridCol w="631220"/>
                <a:gridCol w="751453"/>
                <a:gridCol w="1673236"/>
                <a:gridCol w="801549"/>
                <a:gridCol w="788191"/>
              </a:tblGrid>
              <a:tr h="307812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ADVANCE DDT SPRAY PROGRAMME: 2016</a:t>
                      </a:r>
                    </a:p>
                  </a:txBody>
                  <a:tcPr marL="7045" marR="7045" marT="7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7812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DISTRICT-LUNGLEI: SPRAY TEAM-1 NO.OF DAYS:   23   NAME OF MAIN-CENTRE:LUNGLEI N</a:t>
                      </a:r>
                    </a:p>
                  </a:txBody>
                  <a:tcPr marL="7045" marR="7045" marT="704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2426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Date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Activity and Village/Area to be sprayed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No. of Houses in the Village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No.of Days required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No.of Houses each HCP is to spray per day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Name of Spray supervisior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Name of Spray Supervisor from PHC/ MC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Name of Spray Supervisor from District/DVBD Staff</a:t>
                      </a:r>
                    </a:p>
                  </a:txBody>
                  <a:tcPr marL="7045" marR="7045" marT="704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85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1st Round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2nd Round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Team I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85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2.3.'20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1.6.'20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Training of Spray Team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-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-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JB. Lalrinliana HS  Lunglei ‘N’ MC</a:t>
                      </a:r>
                    </a:p>
                  </a:txBody>
                  <a:tcPr marL="7045" marR="7045" marT="704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0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C. Lalrindika MTS</a:t>
                      </a:r>
                    </a:p>
                  </a:txBody>
                  <a:tcPr marL="7045" marR="7045" marT="7045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78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3-11.3.'20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2-9.6.'20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Transit &amp; Vanhne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193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7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27.57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F. Lallawmkima HW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78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12.3.'20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10.6.'20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Transit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78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13-16.3.'20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11-13.6.'20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Thuampui &amp; Vuakmual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109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36.33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F. Lallawmkima HW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78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17.3.'20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16.6.'20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Transit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78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18.3.'20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17.6.'20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Thehlep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19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19.00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R. Pachhunga HW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78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19.3.'20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18.6.'20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Transit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78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20-23.3.'20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19-.22.6.'20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Belthei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98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32.67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David Zothanmawia FS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78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24.3.'20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23.6.'20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Transit &amp; Cleaning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78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7045" marR="7045" marT="704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80997" y="685798"/>
          <a:ext cx="8534402" cy="5715002"/>
        </p:xfrm>
        <a:graphic>
          <a:graphicData uri="http://schemas.openxmlformats.org/drawingml/2006/table">
            <a:tbl>
              <a:tblPr/>
              <a:tblGrid>
                <a:gridCol w="836671"/>
                <a:gridCol w="892450"/>
                <a:gridCol w="1585272"/>
                <a:gridCol w="704566"/>
                <a:gridCol w="553044"/>
                <a:gridCol w="762000"/>
                <a:gridCol w="951309"/>
                <a:gridCol w="704566"/>
                <a:gridCol w="53192"/>
                <a:gridCol w="500733"/>
                <a:gridCol w="457200"/>
                <a:gridCol w="533399"/>
              </a:tblGrid>
              <a:tr h="430431"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ADVANCE DDT SPRAY PROGRAMME</a:t>
                      </a:r>
                    </a:p>
                  </a:txBody>
                  <a:tcPr marL="6324" marR="6324" marT="63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2084"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DISTRICT-LUNGLEI NO.OF SPRAY TEAM -1 NO.OF DAYS: 23    NAME OF MAIN-CENTRE:TAWIPUI</a:t>
                      </a:r>
                    </a:p>
                  </a:txBody>
                  <a:tcPr marL="6324" marR="6324" marT="632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5790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Date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Activity and Village/Area to be sprayed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No. of Houses in the Village</a:t>
                      </a:r>
                    </a:p>
                  </a:txBody>
                  <a:tcPr marL="6324" marR="6324" marT="632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No.of Days required</a:t>
                      </a:r>
                    </a:p>
                  </a:txBody>
                  <a:tcPr marL="6324" marR="6324" marT="632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No.of Houses each HCP is to spray per day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Name of Spray supervisior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Name of Spray Supervisor from PHC/ MC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Name of Spray Supervisor from District/DVBD Staff</a:t>
                      </a:r>
                    </a:p>
                  </a:txBody>
                  <a:tcPr marL="6324" marR="6324" marT="632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31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1st Round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2nd Round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19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2.3.20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1.6.20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Training of Spray team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-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-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Dr. C. Lalhlimpuii  M&amp;HO Tawipui PHC</a:t>
                      </a:r>
                    </a:p>
                  </a:txBody>
                  <a:tcPr marL="6324" marR="6324" marT="632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PC. Lalsangliani HS. Tawipui MC</a:t>
                      </a:r>
                    </a:p>
                  </a:txBody>
                  <a:tcPr marL="6324" marR="6324" marT="632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C.Lalrindika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MTS</a:t>
                      </a:r>
                    </a:p>
                  </a:txBody>
                  <a:tcPr marL="6324" marR="6324" marT="632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9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3.3.20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2.6.20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Transit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6324" marR="6324" marT="63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6324" marR="6324" marT="632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19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4-10.3.20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3-8.6.20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Mualcheng S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159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5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31.80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Zarzokimi HW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19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11.3.20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9.6.20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Transit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6324" marR="6324" marT="632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6324" marR="6324" marT="632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19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12-23.3.20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10-22.6.20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Thingfal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320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10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32.00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Lalnithanga Sailo HW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190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24.3.20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23.6.20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Transit &amp; Cleaning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6324" marR="6324" marT="63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80996" y="304793"/>
          <a:ext cx="8534403" cy="6175214"/>
        </p:xfrm>
        <a:graphic>
          <a:graphicData uri="http://schemas.openxmlformats.org/drawingml/2006/table">
            <a:tbl>
              <a:tblPr/>
              <a:tblGrid>
                <a:gridCol w="921983"/>
                <a:gridCol w="900754"/>
                <a:gridCol w="1552813"/>
                <a:gridCol w="727880"/>
                <a:gridCol w="727880"/>
                <a:gridCol w="727880"/>
                <a:gridCol w="1373875"/>
                <a:gridCol w="448860"/>
                <a:gridCol w="448860"/>
                <a:gridCol w="703618"/>
              </a:tblGrid>
              <a:tr h="379239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ADVANCE DDT SPRAY PROGRAMME</a:t>
                      </a:r>
                    </a:p>
                  </a:txBody>
                  <a:tcPr marL="6504" marR="6504" marT="65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1400" b="1" i="0" u="none" strike="noStrike">
                        <a:solidFill>
                          <a:srgbClr val="000000"/>
                        </a:solidFill>
                        <a:latin typeface="Mizo Times New"/>
                      </a:endParaRPr>
                    </a:p>
                  </a:txBody>
                  <a:tcPr marL="6504" marR="6504" marT="65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9239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DISTRICT - LUNGLEI NO.OF  SPRAY TEAM - 1 NO.OF DAYS: 25    NAME OF MAIN-CENTRE:HNAHTHIAL</a:t>
                      </a:r>
                    </a:p>
                  </a:txBody>
                  <a:tcPr marL="6504" marR="6504" marT="65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6504" marR="6504" marT="650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42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Date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Activity and Village/Area to be sprayed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No. of Houses in the Village</a:t>
                      </a:r>
                    </a:p>
                  </a:txBody>
                  <a:tcPr marL="6504" marR="6504" marT="650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No.of Days required</a:t>
                      </a:r>
                    </a:p>
                  </a:txBody>
                  <a:tcPr marL="6504" marR="6504" marT="650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No.of Houses each HCP is to spray per day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Name of Spray supervisior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Name of Spray Supervisor from PHC/ MC</a:t>
                      </a:r>
                    </a:p>
                  </a:txBody>
                  <a:tcPr marL="6504" marR="6504" marT="650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Name of Spray Supervisor from District/DVBD Staff</a:t>
                      </a:r>
                    </a:p>
                  </a:txBody>
                  <a:tcPr marL="6504" marR="6504" marT="6504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52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1st Round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2nd Round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Team I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9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2.3.20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1.6.20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Training of Spray Team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-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-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Dr LalsangluraMO, Dr. Lalrengpuii MO</a:t>
                      </a:r>
                    </a:p>
                  </a:txBody>
                  <a:tcPr marL="6504" marR="6504" marT="6504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JV. Vanlalchhunga HS, Hnahthial MC</a:t>
                      </a:r>
                    </a:p>
                  </a:txBody>
                  <a:tcPr marL="6504" marR="6504" marT="6504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C. Lalrindika MTS</a:t>
                      </a:r>
                    </a:p>
                  </a:txBody>
                  <a:tcPr marL="6504" marR="6504" marT="6504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3.3.20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2.6.20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Transit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9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4-11.3.20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3-9.6.20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Leite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170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6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28.33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Zorempuia HW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9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12.3.20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10.6.20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Transit &amp; Maudarh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24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24.00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Zorempuia HW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9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13.3.20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11.6.20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Transit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9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14-19.3.20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12-18.6.20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Rotlang E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162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5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32.40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C. Lalhunsiami HW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9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20.3.20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19.6.20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Transit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9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21-25.3.20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20-24.6.20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Mualthuam S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106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4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26.50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S. Lalramzauva HW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9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26.3.20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25.6.20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Transit &amp; Cleaning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-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-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6504" marR="6504" marT="65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52398" y="228605"/>
          <a:ext cx="8686803" cy="6651316"/>
        </p:xfrm>
        <a:graphic>
          <a:graphicData uri="http://schemas.openxmlformats.org/drawingml/2006/table">
            <a:tbl>
              <a:tblPr/>
              <a:tblGrid>
                <a:gridCol w="885589"/>
                <a:gridCol w="951507"/>
                <a:gridCol w="1387137"/>
                <a:gridCol w="687837"/>
                <a:gridCol w="687837"/>
                <a:gridCol w="885589"/>
                <a:gridCol w="1435859"/>
                <a:gridCol w="584661"/>
                <a:gridCol w="561734"/>
                <a:gridCol w="619053"/>
              </a:tblGrid>
              <a:tr h="280034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ADVANCE DDT SPRAY PROGRAMME</a:t>
                      </a:r>
                    </a:p>
                  </a:txBody>
                  <a:tcPr marL="6040" marR="6040" marT="604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0034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DISTRICT-LUNGLEI NO.OF SPRAY TEAM-1 NO.OF DAYS: 25   NAME OF MAIN-CENTRE:BUARPUI</a:t>
                      </a:r>
                    </a:p>
                  </a:txBody>
                  <a:tcPr marL="6040" marR="6040" marT="604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4492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Date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Activity and Village/Area to be sprayed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No. of Houses in the Village</a:t>
                      </a:r>
                    </a:p>
                  </a:txBody>
                  <a:tcPr marL="6040" marR="6040" marT="604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No.of Days required</a:t>
                      </a:r>
                    </a:p>
                  </a:txBody>
                  <a:tcPr marL="6040" marR="6040" marT="604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No.of Houses each HCP is to spray per day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Name of Spray supervisior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Name of Spray Supervisor from PHC/ MC</a:t>
                      </a:r>
                    </a:p>
                  </a:txBody>
                  <a:tcPr marL="6040" marR="6040" marT="604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Name of Spray Supervisor from District/DVBD Staff</a:t>
                      </a:r>
                    </a:p>
                  </a:txBody>
                  <a:tcPr marL="6040" marR="6040" marT="6040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1st Round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2nd Round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Team I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6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2.3.20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1.6.20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Training of Spray Team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-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-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4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Dr. PC. Lalvohbiki  M &amp; HO, Buarpui PHC                                                   </a:t>
                      </a:r>
                    </a:p>
                  </a:txBody>
                  <a:tcPr marL="6040" marR="6040" marT="604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4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T. Khenkima HS, Buarpui PHC                                                   </a:t>
                      </a:r>
                    </a:p>
                  </a:txBody>
                  <a:tcPr marL="6040" marR="6040" marT="604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4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Isaac Lalruatpuia,  MTS</a:t>
                      </a:r>
                    </a:p>
                  </a:txBody>
                  <a:tcPr marL="6040" marR="6040" marT="6040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3.3.20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2.6.20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Transit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00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4.3.20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3.6.20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New Khawlek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32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32.00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C. Jacob HW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00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5.3.20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4.6.20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Transit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00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7.3.20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5.6.20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South Khawlek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28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28.00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C. Jacob HW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00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9.3.20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6.6.20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Transit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00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10-12.3.20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8-10.6.20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Dengsur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109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36.33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Rosangzuala HW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00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13.3.20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11.6.20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Transit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00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14-17.3.20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12-16.6.20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Sertlangpui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101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33.67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Vanlalrema HW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00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18.3.20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17.6.20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Transit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00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19-20.3.20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18-19.6.20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Lungchem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72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36.00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Samuel Vanlalruata HW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00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21.3.20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20.6.20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Transit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00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23-25.3.20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22-24.6.20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Changpui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103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34.33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Lalramtiama HW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003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26.3.20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25.6.20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Transit &amp; Cleaning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-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6040" marR="6040" marT="60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7029654"/>
        </p:xfrm>
        <a:graphic>
          <a:graphicData uri="http://schemas.openxmlformats.org/drawingml/2006/table">
            <a:tbl>
              <a:tblPr/>
              <a:tblGrid>
                <a:gridCol w="533400"/>
                <a:gridCol w="609600"/>
                <a:gridCol w="990600"/>
                <a:gridCol w="533400"/>
                <a:gridCol w="533400"/>
                <a:gridCol w="457200"/>
                <a:gridCol w="1219200"/>
                <a:gridCol w="1066800"/>
                <a:gridCol w="1005269"/>
                <a:gridCol w="1054802"/>
                <a:gridCol w="363480"/>
                <a:gridCol w="363480"/>
                <a:gridCol w="413369"/>
              </a:tblGrid>
              <a:tr h="245765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ADVANCE DDT SPRAY PROGRAMME</a:t>
                      </a:r>
                    </a:p>
                  </a:txBody>
                  <a:tcPr marL="4753" marR="4753" marT="47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5765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DISTRICT-LUNGLEI NO.OF SPRAY TEAM-4 NO.OF DAYS: 30   NAME OF MAIN-CENTRE:BUNGHMUN</a:t>
                      </a:r>
                    </a:p>
                  </a:txBody>
                  <a:tcPr marL="4753" marR="4753" marT="47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287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Date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Activity and Village/Area to be sprayed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No. of Houses in the Village</a:t>
                      </a:r>
                    </a:p>
                  </a:txBody>
                  <a:tcPr marL="4753" marR="4753" marT="475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No.of Days required</a:t>
                      </a:r>
                    </a:p>
                  </a:txBody>
                  <a:tcPr marL="4753" marR="4753" marT="475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No.of Houses each HCP is to spray in one day</a:t>
                      </a:r>
                    </a:p>
                  </a:txBody>
                  <a:tcPr marL="4753" marR="4753" marT="475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4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Name of Spray supervisor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Name of Spray Supervisor from PHC/ MC</a:t>
                      </a:r>
                    </a:p>
                  </a:txBody>
                  <a:tcPr marL="4753" marR="4753" marT="475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Name of Spray Supervisor from District</a:t>
                      </a:r>
                    </a:p>
                  </a:txBody>
                  <a:tcPr marL="4753" marR="4753" marT="475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1st Round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2nd Round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324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Team I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Team II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Team III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Team IV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598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2.3.20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1.6.20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Training of Spray Team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-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-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9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Dr. B. Lalhriatpuia  MO</a:t>
                      </a:r>
                    </a:p>
                  </a:txBody>
                  <a:tcPr marL="4753" marR="4753" marT="4753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9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Josephin Lalramthari DVB Consultant</a:t>
                      </a:r>
                    </a:p>
                  </a:txBody>
                  <a:tcPr marL="4753" marR="4753" marT="4753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9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Isaac Lalruatpuia,  MTS</a:t>
                      </a:r>
                    </a:p>
                  </a:txBody>
                  <a:tcPr marL="4753" marR="4753" marT="4753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7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3-4.3.20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2-3.6.20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Bunghmun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204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25.50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MS. Dawngliana HW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Lalhuapzauva HW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Rochungnunga FS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ZD. Thanchungnunga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57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5.3.20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4.6.20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Transit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57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7.3.20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5.6.20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Old Sachan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115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28.75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57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9.3.20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6.6.20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Transit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25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10.3.20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8.6.20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Sumasumi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95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23.75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MS. Dawngliana HW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Lalhuapzauva HW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Rochungnunga FS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ZD. Thanchungnunga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25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11.3.20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9.6.20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Transit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576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12-13.3.20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10-11.6.20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Tuikawi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203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31.63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MS. Dawngliana HW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Lalhuapzauva HW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Rochungnunga FS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ZD. Thanchungnunga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576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Hmundo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MS. Dawngliana HW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Lalhuapzauva HW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Rochungnunga FS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ZD. Thanchungnunga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576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Tleu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35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MS. Dawngliana HW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Lalhuapzauva HW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Rochungnunga FS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ZD. Thanchungnunga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08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14.3.20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12.6.20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Transit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576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16-17.3.20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13-15.6.20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Thenhlum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264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34.25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MS. Dawngliana HW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Lalhuapzauva HW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Rochungnunga FS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Vanlalmawii HW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257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Dampui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MS. Dawngliana HW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Lalhuapzauva HW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Rochungnunga FS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Vanlalmawii HW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57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18.3.20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16.6.20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Transit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917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19-21.3.20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17-19.6.20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Sesawm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92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28.4166667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MS. Dawngliana HW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Lalhuapzauva HW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Rochungnunga FS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HT. Lalhriatpuii HW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576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Phainuam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74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MS. Dawngliana HW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Lalhuapzauva HW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Rochungnunga FS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HT. Lalhriatpuii HW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087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Mauzam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115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MS. Dawngliana HW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Lalhuapzauva HW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Rochungnunga FS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HT. Lalhriatpuii HW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576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Saisen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60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MS. Dawngliana HW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Lalhuapzauva HW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Rochungnunga FS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HT. Lalhriatpuii HW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42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4"/>
          <a:ext cx="9144000" cy="6516718"/>
        </p:xfrm>
        <a:graphic>
          <a:graphicData uri="http://schemas.openxmlformats.org/drawingml/2006/table">
            <a:tbl>
              <a:tblPr/>
              <a:tblGrid>
                <a:gridCol w="627180"/>
                <a:gridCol w="674694"/>
                <a:gridCol w="1168836"/>
                <a:gridCol w="570163"/>
                <a:gridCol w="570163"/>
                <a:gridCol w="570163"/>
                <a:gridCol w="962150"/>
                <a:gridCol w="902760"/>
                <a:gridCol w="902760"/>
                <a:gridCol w="1054802"/>
                <a:gridCol w="363480"/>
                <a:gridCol w="363480"/>
                <a:gridCol w="413369"/>
              </a:tblGrid>
              <a:tr h="457283"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Cont. BUNGHMUN PHC/ MC</a:t>
                      </a:r>
                    </a:p>
                  </a:txBody>
                  <a:tcPr marL="4753" marR="4753" marT="475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5476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Date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Activity and Village/Area to be sprayed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No. of Houses in the Village</a:t>
                      </a:r>
                    </a:p>
                  </a:txBody>
                  <a:tcPr marL="4753" marR="4753" marT="475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No.of Days required</a:t>
                      </a:r>
                    </a:p>
                  </a:txBody>
                  <a:tcPr marL="4753" marR="4753" marT="475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No.of Houses each HCP is to spray per day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Name of Spray supervisor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Name of Spray Supervisor from PHC/ MC</a:t>
                      </a:r>
                    </a:p>
                  </a:txBody>
                  <a:tcPr marL="4753" marR="4753" marT="475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Name of Spray Supervisor from District</a:t>
                      </a:r>
                    </a:p>
                  </a:txBody>
                  <a:tcPr marL="4753" marR="4753" marT="475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20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1st Round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2nd Round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Team I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Team II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41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23.3.20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20.6.20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Transit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Dr. B. Lalhriatpuia  MO</a:t>
                      </a:r>
                    </a:p>
                  </a:txBody>
                  <a:tcPr marL="4753" marR="4753" marT="4753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Josephin Lalramthari DVB Consultant</a:t>
                      </a:r>
                    </a:p>
                  </a:txBody>
                  <a:tcPr marL="4753" marR="4753" marT="4753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9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Isaac Lalruatpuia,  MTS</a:t>
                      </a:r>
                    </a:p>
                  </a:txBody>
                  <a:tcPr marL="4753" marR="4753" marT="4753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959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24.3.20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22.6.20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Laisawral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109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27.25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MS. Dawngliana HW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Lalhuapzauva HW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Rochungnunga FS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Rosangzuali HW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41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25.3.20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23.6.20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Transit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59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26.3.20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24.6.20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Terabonia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121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30.25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MS. Dawngliana HW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Lalhuapzauva HW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Rochungnunga FS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Rosangzuali HW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41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27.3.20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25.6.20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Transit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593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28-30.3.20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26-27.6.20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N.Sachan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177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29.125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MS. Dawngliana HW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Lalhuapzauva HW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Rochungnunga FS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Rosangzuali HW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593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Salmur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56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MS. Dawngliana HW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Lalhuapzauva HW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Rochungnunga FS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Rosangzuali HW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41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31.3.20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29.6.20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Transit &amp; Cleaning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411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-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53" marR="4753" marT="475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" y="228600"/>
          <a:ext cx="8794352" cy="6185967"/>
        </p:xfrm>
        <a:graphic>
          <a:graphicData uri="http://schemas.openxmlformats.org/drawingml/2006/table">
            <a:tbl>
              <a:tblPr/>
              <a:tblGrid>
                <a:gridCol w="914400"/>
                <a:gridCol w="914400"/>
                <a:gridCol w="609600"/>
                <a:gridCol w="1600200"/>
                <a:gridCol w="838200"/>
                <a:gridCol w="990600"/>
                <a:gridCol w="1447800"/>
                <a:gridCol w="1479152"/>
              </a:tblGrid>
              <a:tr h="429714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Aibawk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MAIN CENTRE/PHC AREA,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</a:t>
                      </a:r>
                      <a:r>
                        <a:rPr lang="en-US" sz="1200" b="1" i="0" u="none" strike="noStrike" baseline="300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st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ROUND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9031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</a:t>
                      </a:r>
                      <a:r>
                        <a:rPr lang="en-US" sz="12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Spraymen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: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Spray Team : 1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No. of Spray Gun : 1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No. of days : 36    No. of working days :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28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0" marR="6130" marT="6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0" marR="6130" marT="6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777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Dates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sub-centre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No. of houses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squad members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days </a:t>
                      </a:r>
                    </a:p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For</a:t>
                      </a:r>
                    </a:p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spraying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days </a:t>
                      </a:r>
                    </a:p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for </a:t>
                      </a:r>
                    </a:p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Mop-up operation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Supervisor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Supervision &amp;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Monitoring by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012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2.3.2020 – 06.4.2020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Aibawk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PHC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1398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HW. </a:t>
                      </a:r>
                      <a:r>
                        <a:rPr lang="en-US" sz="12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Zaithangpuii</a:t>
                      </a:r>
                      <a:endParaRPr lang="en-US" sz="1200" b="1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b"/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</a:t>
                      </a:r>
                      <a:r>
                        <a:rPr lang="en-US" sz="12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Falkawn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</a:p>
                    <a:p>
                      <a:pPr algn="ctr" fontAlgn="b"/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HW </a:t>
                      </a:r>
                      <a:r>
                        <a:rPr lang="en-US" sz="12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Kapkunga</a:t>
                      </a:r>
                      <a:endParaRPr lang="en-US" sz="12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b"/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</a:t>
                      </a:r>
                      <a:r>
                        <a:rPr lang="en-US" sz="12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Muallungthu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</a:p>
                    <a:p>
                      <a:pPr algn="ctr" fontAlgn="b"/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HW </a:t>
                      </a:r>
                      <a:r>
                        <a:rPr lang="en-US" sz="12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T.Lalmuanpuia</a:t>
                      </a:r>
                      <a:endParaRPr lang="en-US" sz="12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b"/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</a:t>
                      </a:r>
                      <a:r>
                        <a:rPr lang="en-US" sz="12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Tachhip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</a:p>
                    <a:p>
                      <a:pPr algn="ctr" fontAlgn="b"/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HW </a:t>
                      </a:r>
                      <a:r>
                        <a:rPr lang="en-US" sz="12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Lalramzauva</a:t>
                      </a:r>
                      <a:endParaRPr lang="en-US" sz="12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b"/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</a:t>
                      </a:r>
                      <a:r>
                        <a:rPr lang="en-US" sz="12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Aibawk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</a:p>
                    <a:p>
                      <a:pPr algn="ctr" fontAlgn="b"/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HW </a:t>
                      </a:r>
                      <a:r>
                        <a:rPr lang="en-US" sz="12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Rosangliana</a:t>
                      </a:r>
                      <a:endParaRPr lang="en-US" sz="12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b"/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</a:t>
                      </a:r>
                      <a:r>
                        <a:rPr lang="en-US" sz="12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Sateek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</a:p>
                    <a:p>
                      <a:pPr algn="ctr" fontAlgn="b"/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HW Samson </a:t>
                      </a:r>
                      <a:r>
                        <a:rPr lang="en-US" sz="12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Lalchhuanawma</a:t>
                      </a:r>
                      <a:endParaRPr lang="en-US" sz="12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b"/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</a:t>
                      </a:r>
                      <a:r>
                        <a:rPr lang="en-US" sz="12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Phulpui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</a:p>
                    <a:p>
                      <a:pPr algn="ctr" fontAlgn="b"/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HW David </a:t>
                      </a:r>
                      <a:r>
                        <a:rPr lang="en-US" sz="12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Vanlalrema</a:t>
                      </a:r>
                      <a:endParaRPr lang="en-US" sz="12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b"/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</a:t>
                      </a:r>
                      <a:r>
                        <a:rPr lang="en-US" sz="12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Maubuang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</a:p>
                    <a:p>
                      <a:pPr algn="ctr" fontAlgn="b"/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HW </a:t>
                      </a:r>
                      <a:r>
                        <a:rPr lang="en-US" sz="12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Zothantluanga</a:t>
                      </a:r>
                      <a:endParaRPr lang="en-US" sz="12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b"/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</a:t>
                      </a:r>
                      <a:r>
                        <a:rPr lang="en-US" sz="12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Thiak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)</a:t>
                      </a:r>
                    </a:p>
                    <a:p>
                      <a:pPr algn="ctr" fontAlgn="b"/>
                      <a:endParaRPr lang="en-US" sz="1200" b="0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b"/>
                      <a:r>
                        <a:rPr lang="en-US" sz="1200" b="1" i="0" u="sng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List of </a:t>
                      </a:r>
                      <a:r>
                        <a:rPr lang="en-US" sz="1200" b="1" i="0" u="sng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spraymen</a:t>
                      </a:r>
                      <a:endParaRPr lang="en-US" sz="1200" b="1" i="0" u="sng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b"/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</a:t>
                      </a:r>
                    </a:p>
                    <a:p>
                      <a:pPr algn="ctr" fontAlgn="b"/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2.</a:t>
                      </a:r>
                    </a:p>
                    <a:p>
                      <a:pPr algn="ctr" fontAlgn="b"/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Dr.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Zoliankimi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Ngente</a:t>
                      </a:r>
                      <a:endParaRPr lang="en-US" sz="1200" b="1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Medical Officer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Mrs.K.Lalmalsawmi</a:t>
                      </a:r>
                      <a:endParaRPr lang="en-US" sz="12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VBD Consultant</a:t>
                      </a:r>
                    </a:p>
                    <a:p>
                      <a:pPr algn="ctr" fontAlgn="ctr"/>
                      <a:r>
                        <a:rPr lang="en-US" sz="12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Ms.Cindy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1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Royte</a:t>
                      </a:r>
                      <a:endParaRPr lang="en-US" sz="1200" b="1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Malaria Inspector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12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Mr.Lallungruala</a:t>
                      </a:r>
                      <a:endParaRPr lang="en-US" sz="1200" b="1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Malaria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Technical </a:t>
                      </a:r>
                      <a:r>
                        <a:rPr lang="en-US" sz="12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Superviser</a:t>
                      </a:r>
                      <a:endParaRPr lang="en-US" sz="1200" b="0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-3"/>
          <a:ext cx="9144000" cy="6816375"/>
        </p:xfrm>
        <a:graphic>
          <a:graphicData uri="http://schemas.openxmlformats.org/drawingml/2006/table">
            <a:tbl>
              <a:tblPr/>
              <a:tblGrid>
                <a:gridCol w="569591"/>
                <a:gridCol w="611056"/>
                <a:gridCol w="925312"/>
                <a:gridCol w="820560"/>
                <a:gridCol w="436468"/>
                <a:gridCol w="523762"/>
                <a:gridCol w="872935"/>
                <a:gridCol w="872935"/>
                <a:gridCol w="977688"/>
                <a:gridCol w="977688"/>
                <a:gridCol w="386274"/>
                <a:gridCol w="375361"/>
                <a:gridCol w="375361"/>
                <a:gridCol w="419009"/>
              </a:tblGrid>
              <a:tr h="198802"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ADVANCE DDT SPRAY PROGRAMME</a:t>
                      </a:r>
                    </a:p>
                  </a:txBody>
                  <a:tcPr marL="4728" marR="4728" marT="472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8802"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DISTRICT-LUNGLEI NO.OF SPRAY TEAM-2 NO.OF DAYS: 42   NAME OF MAIN-CENTRE: LUNGSEN</a:t>
                      </a:r>
                    </a:p>
                  </a:txBody>
                  <a:tcPr marL="4728" marR="4728" marT="47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4786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Date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Activity and Village/Area to be sprayed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No. of Houses in the Village</a:t>
                      </a:r>
                    </a:p>
                  </a:txBody>
                  <a:tcPr marL="4728" marR="4728" marT="4728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No.of Days required</a:t>
                      </a:r>
                    </a:p>
                  </a:txBody>
                  <a:tcPr marL="4728" marR="4728" marT="4728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No.of Houses each HCP is to spray in one day</a:t>
                      </a:r>
                    </a:p>
                  </a:txBody>
                  <a:tcPr marL="4728" marR="4728" marT="4728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Name of Spray supervisor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Name of Spray Supervisor from PHC/ MC</a:t>
                      </a:r>
                    </a:p>
                  </a:txBody>
                  <a:tcPr marL="4728" marR="4728" marT="4728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Name of Spray Supervisor from District</a:t>
                      </a:r>
                    </a:p>
                  </a:txBody>
                  <a:tcPr marL="4728" marR="4728" marT="4728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45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1st Round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2nd Round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Team I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Team II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Team III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Team IV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73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2.3.20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1.6.20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Training of spray team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-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-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5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Dr Christina Zonunmawii, MO, </a:t>
                      </a:r>
                    </a:p>
                  </a:txBody>
                  <a:tcPr marL="4728" marR="4728" marT="4728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5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R. Lalnunzira HS</a:t>
                      </a:r>
                    </a:p>
                  </a:txBody>
                  <a:tcPr marL="4728" marR="4728" marT="4728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5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Josephin Lalramthari DVB Consultant</a:t>
                      </a:r>
                    </a:p>
                  </a:txBody>
                  <a:tcPr marL="4728" marR="4728" marT="4728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5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R. Lalrinpuia MTS</a:t>
                      </a:r>
                    </a:p>
                  </a:txBody>
                  <a:tcPr marL="4728" marR="4728" marT="4728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5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3-10.3.20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2-8.6.20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Lungsen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685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6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28.54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Lalrinchhani HW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LP. Lalremsiami HW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F, Laldinliana FS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Albert Lalremkima HW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72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11.3.20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9.6.20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Transit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244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12-13.3.20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10-11.6.20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Sihphirtlang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23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25.50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Mizo Times New"/>
                        </a:rPr>
                        <a:t>Lalrinchhani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 HW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LP.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Mizo Times New"/>
                        </a:rPr>
                        <a:t>Lalremsiami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 HW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F,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Mizo Times New"/>
                        </a:rPr>
                        <a:t>Laldinliana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 FS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Albert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Mizo Times New"/>
                        </a:rPr>
                        <a:t>Lalremkima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 HW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108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Rolui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74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Mizo Times New"/>
                      </a:endParaRP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Mizo Times New"/>
                      </a:endParaRP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Mizo Times New"/>
                      </a:endParaRP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Mizo Times New"/>
                      </a:endParaRP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73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Undermonik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107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Mizo Times New"/>
                      </a:endParaRP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Mizo Times New"/>
                      </a:endParaRP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Mizo Times New"/>
                      </a:endParaRP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Mizo Times New"/>
                      </a:endParaRP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72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16.3.20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12.6.20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Transit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739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17-18.3.20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13-16.6.20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Rangte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142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23.625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H. Lalhlupuia HW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F. Lalbiaksanga HW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F, Laldinliana FS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Albert Lalremkima HW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73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Chhuahthum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47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H. Lalhlupuia HW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F. Lalbiaksanga HW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F, Laldinliana FS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Albert Lalremkima HW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880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19.3.20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17.6.20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Transit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739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20-23.3.20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18-20.6.20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Phairuangkai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345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28.75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H. Lalhlupuia HW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F. Lalbiaksanga HW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F, Laldinliana FS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Albert Lalremkima HW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880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24.3.20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22.6.20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Transit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739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25-26.3.20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23-24.6.20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Rotlang W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131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23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H. Lalhlupuia HW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F. Lalbiaksanga HW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F, Laldinliana FS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Albert Lalremkima HW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73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Chhumkhum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53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H. Lalhlupuia HW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F. Lalbiaksanga HW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F, Laldinliana FS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Albert Lalremkima HW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880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27.3.20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25.6.20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Transit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-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228599"/>
          <a:ext cx="8991597" cy="6249472"/>
        </p:xfrm>
        <a:graphic>
          <a:graphicData uri="http://schemas.openxmlformats.org/drawingml/2006/table">
            <a:tbl>
              <a:tblPr/>
              <a:tblGrid>
                <a:gridCol w="560098"/>
                <a:gridCol w="600871"/>
                <a:gridCol w="909890"/>
                <a:gridCol w="806884"/>
                <a:gridCol w="429192"/>
                <a:gridCol w="515031"/>
                <a:gridCol w="858387"/>
                <a:gridCol w="858387"/>
                <a:gridCol w="961393"/>
                <a:gridCol w="961393"/>
                <a:gridCol w="379836"/>
                <a:gridCol w="369105"/>
                <a:gridCol w="369105"/>
                <a:gridCol w="412025"/>
              </a:tblGrid>
              <a:tr h="251909">
                <a:tc gridSpan="14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Cont. Lungsen mc.</a:t>
                      </a:r>
                    </a:p>
                  </a:txBody>
                  <a:tcPr marL="4728" marR="4728" marT="472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7568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Date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Activity and Village/Area to be sprayed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No. of Houses in the Village</a:t>
                      </a:r>
                    </a:p>
                  </a:txBody>
                  <a:tcPr marL="4728" marR="4728" marT="4728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No.of Days required</a:t>
                      </a:r>
                    </a:p>
                  </a:txBody>
                  <a:tcPr marL="4728" marR="4728" marT="4728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No.of Houses each HCP is to spray per day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Name of Spray supervising Health Worker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Name of Spray Supervisor from PHC/ MC</a:t>
                      </a:r>
                    </a:p>
                  </a:txBody>
                  <a:tcPr marL="4728" marR="4728" marT="4728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Name of Spray Supervisor from District/ Malaria Unit</a:t>
                      </a:r>
                    </a:p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izo Times New"/>
                      </a:endParaRP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261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1st Round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2nd Round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Team I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Team II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 algn="ctr" fontAlgn="ctr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Mizo Times New"/>
                      </a:endParaRPr>
                    </a:p>
                  </a:txBody>
                  <a:tcPr marL="4728" marR="4728" marT="4728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11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28-30.3.20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26-27.6.20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Putlungasih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223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27.88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H. Lalhlupuia HW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F. Lalbiaksanga HW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F, Laldinliana FS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C. Zirsangzuali HW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1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Dr Christina Zonunmawii, MO,</a:t>
                      </a:r>
                    </a:p>
                  </a:txBody>
                  <a:tcPr marL="4728" marR="4728" marT="4728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1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R. Lalnunzira HS</a:t>
                      </a:r>
                    </a:p>
                  </a:txBody>
                  <a:tcPr marL="4728" marR="4728" marT="4728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1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Josephin Lalramthari DVB Consultant</a:t>
                      </a:r>
                    </a:p>
                  </a:txBody>
                  <a:tcPr marL="4728" marR="4728" marT="4728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1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R. Lalrinpuia MTS</a:t>
                      </a:r>
                    </a:p>
                  </a:txBody>
                  <a:tcPr marL="4728" marR="4728" marT="4728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90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31.3.20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29.6.20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Transit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111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1-2.4.20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1-2.7.20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Kauchhuah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165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25.875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H. Lalhlupuia HW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F. Lalbiaksanga HW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F, Laldinliana FS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C. Zirsangzuali HW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11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Phairuangchhuah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42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H. Lalhlupuia HW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F. Lalbiaksanga HW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F, Laldinliana FS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C. Zirsangzuali HW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190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3.4.20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3.7.20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Transit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11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4-7.4.20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4-7.7.20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Zawlpui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334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27.83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H. Lalhlupuia HW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F. Lalbiaksanga HW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F, Laldinliana FS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C. Zirsangzuali HW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190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8.4.20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8.7.20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Transit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111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9-11.4.20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9-10.7.20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Pangtlang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42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29.00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H. Lalhlupuia HW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F. Lalbiaksanga HW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F, Laldinliana FS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C. Zirsangzuali HW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11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Tuisenchhuah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56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H. Lalhlupuia HW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F. Lalbiaksanga HW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F, Laldinliana FS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C. Zirsangzuali HW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11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Bolia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134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H. Lalhlupuia HW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F. Lalbiaksanga HW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F, Laldinliana FS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C. Zirsangzuali HW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893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12.4.20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11.7.20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Transit &amp; Cleaning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728" marR="4728" marT="472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-123071"/>
          <a:ext cx="9144000" cy="6964663"/>
        </p:xfrm>
        <a:graphic>
          <a:graphicData uri="http://schemas.openxmlformats.org/drawingml/2006/table">
            <a:tbl>
              <a:tblPr/>
              <a:tblGrid>
                <a:gridCol w="557703"/>
                <a:gridCol w="632062"/>
                <a:gridCol w="1172435"/>
                <a:gridCol w="609600"/>
                <a:gridCol w="457200"/>
                <a:gridCol w="685800"/>
                <a:gridCol w="533400"/>
                <a:gridCol w="685800"/>
                <a:gridCol w="533400"/>
                <a:gridCol w="609600"/>
                <a:gridCol w="685800"/>
                <a:gridCol w="566028"/>
                <a:gridCol w="355536"/>
                <a:gridCol w="355536"/>
                <a:gridCol w="355536"/>
                <a:gridCol w="348564"/>
              </a:tblGrid>
              <a:tr h="213362"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ADVANCE DDT SPRAY PROGRAMME</a:t>
                      </a:r>
                    </a:p>
                  </a:txBody>
                  <a:tcPr marL="4623" marR="4623" marT="46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3362">
                <a:tc gridSpan="16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DISTRICT-LUNGLEI NO.OF SPRAY TEAM-3 NO.OF DAYS: 60   NAME OF MAIN-CENTRE: TLABUNG</a:t>
                      </a:r>
                    </a:p>
                  </a:txBody>
                  <a:tcPr marL="4623" marR="4623" marT="46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0804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Date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Activity and Village/Area to be sprayed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No. of Houses in the Village</a:t>
                      </a: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No.of Days required</a:t>
                      </a: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No.of Houses each HCP is to spray in one day</a:t>
                      </a: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Name of Spray supervisor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Name of Spray Supervisor from PHC/ MC</a:t>
                      </a: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Name of Spray Supervisor from DVBD Staff</a:t>
                      </a: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72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1st Round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2nd Round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Team I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Team II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Team III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Team IV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Team V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Team VI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74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2.3.20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1.6.20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Training of spray team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-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-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Dr.  R. Lalnithang SMO, Tlabung  </a:t>
                      </a:r>
                    </a:p>
                  </a:txBody>
                  <a:tcPr marL="4623" marR="4623" marT="4623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Pusparani ChakMa HS</a:t>
                      </a:r>
                    </a:p>
                  </a:txBody>
                  <a:tcPr marL="4623" marR="4623" marT="4623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Josephin Lalramthari DVB Consultant</a:t>
                      </a:r>
                    </a:p>
                  </a:txBody>
                  <a:tcPr marL="4623" marR="4623" marT="4623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R.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Lalrinpuia</a:t>
                      </a:r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MTS</a:t>
                      </a:r>
                    </a:p>
                  </a:txBody>
                  <a:tcPr marL="4623" marR="4623" marT="4623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7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3.3.20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2.6.20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Zodin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234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39.00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latin typeface="Mizo Times New"/>
                        </a:rPr>
                        <a:t>Lalzamlova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Mizo Times New"/>
                      </a:endParaRP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C. </a:t>
                      </a:r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latin typeface="Mizo Times New"/>
                        </a:rPr>
                        <a:t>Lalzarmawii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Mizo Times New"/>
                      </a:endParaRP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latin typeface="Mizo Times New"/>
                        </a:rPr>
                        <a:t>Lalnunsiama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Mizo Times New"/>
                      </a:endParaRP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latin typeface="Mizo Times New"/>
                        </a:rPr>
                        <a:t>Lalramzauva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Mizo Times New"/>
                      </a:endParaRP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latin typeface="Mizo Times New"/>
                        </a:rPr>
                        <a:t>Lalhmingliana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Mizo Times New"/>
                      </a:endParaRP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Lalruatkima</a:t>
                      </a: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370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4-7.3.20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3-5.6.20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Tlabung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573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31.83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370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9-10.3.20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6-8.6.20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Chawnpui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136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24.92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37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Dinthar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24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37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Serhuan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139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370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11.3.20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9.6.20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Transit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23" marR="4623" marT="4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370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12-13.3.20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10-11.6.20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Tiperaghat I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197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26.25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Lalzamlova</a:t>
                      </a: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Lalnunthari</a:t>
                      </a: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Lalnunsiama</a:t>
                      </a: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Lalramzauva</a:t>
                      </a: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latin typeface="Mizo Times New"/>
                        </a:rPr>
                        <a:t>Lalhmingliana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Mizo Times New"/>
                      </a:endParaRP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latin typeface="Mizo Times New"/>
                        </a:rPr>
                        <a:t>Lalruatkima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Mizo Times New"/>
                      </a:endParaRP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37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Tiperaghat II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118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370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14.3.20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12.6.20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Transit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370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16.3.20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13.6.20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Tiperaghat III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89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25.33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37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Letisuri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63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370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17.3.20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16.6.20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Transit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370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18.3.20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17.6.20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Bulungsuri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70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36.83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37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Silgur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66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37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Thekaduar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85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370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19.3.20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18.6.20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Transit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370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20-23.3.20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19-22.6.20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Tuichawng - I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352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28.61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Lalzamlova</a:t>
                      </a: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Lalenthangi</a:t>
                      </a: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Lalnunsiama</a:t>
                      </a: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Lalramzauva</a:t>
                      </a: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Lalhmingliana</a:t>
                      </a: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latin typeface="Mizo Times New"/>
                        </a:rPr>
                        <a:t>Lalruatkima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Mizo Times New"/>
                      </a:endParaRP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37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Tuichawng - II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163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370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24.3.20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23.6.20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Transit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23" marR="4623" marT="4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370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25-26.3.20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24-25.6.20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Sazekduar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26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23.00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37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Belpei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206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37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Tuichawngchhuah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44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370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27.3.20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26.6.20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Transit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23" marR="4623" marT="4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370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28-30.3.20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27-29.6.20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Puankhai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247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34.58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Lalzamlova</a:t>
                      </a: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Lalremsiami</a:t>
                      </a: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Lalnunsiama</a:t>
                      </a: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Lalramzauva</a:t>
                      </a: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Lalhmingliana</a:t>
                      </a: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 dirty="0" err="1">
                          <a:solidFill>
                            <a:srgbClr val="000000"/>
                          </a:solidFill>
                          <a:latin typeface="Mizo Times New"/>
                        </a:rPr>
                        <a:t>Lalruatkima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Mizo Times New"/>
                      </a:endParaRPr>
                    </a:p>
                  </a:txBody>
                  <a:tcPr marL="4623" marR="4623" marT="4623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37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Malsury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168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370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31.3.20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1.7.20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Transit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23" marR="4623" marT="46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3706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1-2.4.20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2-3.7.20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Lokhisury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56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32.83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37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Dursury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38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37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Devasora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137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37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Hnakuksora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28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370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Bandiasora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135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58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3.4.20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4.7.20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Transit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23" marR="4623" marT="462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-1" y="10"/>
          <a:ext cx="9144002" cy="6649042"/>
        </p:xfrm>
        <a:graphic>
          <a:graphicData uri="http://schemas.openxmlformats.org/drawingml/2006/table">
            <a:tbl>
              <a:tblPr/>
              <a:tblGrid>
                <a:gridCol w="557704"/>
                <a:gridCol w="632063"/>
                <a:gridCol w="1096234"/>
                <a:gridCol w="609600"/>
                <a:gridCol w="381000"/>
                <a:gridCol w="762000"/>
                <a:gridCol w="609600"/>
                <a:gridCol w="609600"/>
                <a:gridCol w="609600"/>
                <a:gridCol w="609600"/>
                <a:gridCol w="601176"/>
                <a:gridCol w="650653"/>
                <a:gridCol w="355536"/>
                <a:gridCol w="355536"/>
                <a:gridCol w="355536"/>
                <a:gridCol w="348564"/>
              </a:tblGrid>
              <a:tr h="215443">
                <a:tc gridSpan="16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Cont. </a:t>
                      </a:r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latin typeface="Mizo Times New"/>
                        </a:rPr>
                        <a:t>Tlabung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Mizo Times New"/>
                      </a:endParaRPr>
                    </a:p>
                  </a:txBody>
                  <a:tcPr marL="4651" marR="4651" marT="465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5659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Date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Activity and Village/Area to be sprayed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No. of Houses in the Village</a:t>
                      </a:r>
                    </a:p>
                  </a:txBody>
                  <a:tcPr marL="4651" marR="4651" marT="465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latin typeface="Mizo Times New"/>
                        </a:rPr>
                        <a:t>No.of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 Days required</a:t>
                      </a:r>
                    </a:p>
                  </a:txBody>
                  <a:tcPr marL="4651" marR="4651" marT="465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latin typeface="Mizo Times New"/>
                        </a:rPr>
                        <a:t>No.of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 Houses each HCP is to spray in one day</a:t>
                      </a:r>
                    </a:p>
                  </a:txBody>
                  <a:tcPr marL="4651" marR="4651" marT="465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Name of Spray supervising Health Worker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Name of Spray Supervisor from PHC/ MC</a:t>
                      </a:r>
                    </a:p>
                  </a:txBody>
                  <a:tcPr marL="4651" marR="4651" marT="465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Name of Spray Supervisor from DVBD Staff</a:t>
                      </a:r>
                    </a:p>
                  </a:txBody>
                  <a:tcPr marL="4651" marR="4651" marT="465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5140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1st Round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2nd Round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Team I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Team II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Team III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Team IV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Team V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Team VI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5443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4-9.4.20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6-10.7.20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Diblibagh 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366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5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23.43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Mizo Times New"/>
                        </a:rPr>
                        <a:t>Lalzamlova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Mizo Times New"/>
                      </a:endParaRPr>
                    </a:p>
                  </a:txBody>
                  <a:tcPr marL="4651" marR="4651" marT="465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H.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Mizo Times New"/>
                        </a:rPr>
                        <a:t>Lalramngaii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Mizo Times New"/>
                      </a:endParaRPr>
                    </a:p>
                  </a:txBody>
                  <a:tcPr marL="4651" marR="4651" marT="465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Mizo Times New"/>
                        </a:rPr>
                        <a:t>Lalnunsiama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Mizo Times New"/>
                      </a:endParaRPr>
                    </a:p>
                  </a:txBody>
                  <a:tcPr marL="4651" marR="4651" marT="465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Mizo Times New"/>
                        </a:rPr>
                        <a:t>Lalramzauva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Mizo Times New"/>
                      </a:endParaRPr>
                    </a:p>
                  </a:txBody>
                  <a:tcPr marL="4651" marR="4651" marT="465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Lalhmingliana</a:t>
                      </a:r>
                    </a:p>
                  </a:txBody>
                  <a:tcPr marL="4651" marR="4651" marT="465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Lalruatkima</a:t>
                      </a:r>
                    </a:p>
                  </a:txBody>
                  <a:tcPr marL="4651" marR="4651" marT="465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4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Dr.  R. Lalnithang SMO, Tlabung  </a:t>
                      </a:r>
                    </a:p>
                  </a:txBody>
                  <a:tcPr marL="4651" marR="4651" marT="4651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4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Pusparani ChakMa HS</a:t>
                      </a:r>
                    </a:p>
                  </a:txBody>
                  <a:tcPr marL="4651" marR="4651" marT="4651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4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Josephin Lalramthari DVB Consultant</a:t>
                      </a:r>
                    </a:p>
                  </a:txBody>
                  <a:tcPr marL="4651" marR="4651" marT="4651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4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R. Lalrinpuia MTS</a:t>
                      </a:r>
                    </a:p>
                  </a:txBody>
                  <a:tcPr marL="4651" marR="4651" marT="4651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54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Sugarbasora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64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54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Samuksury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166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54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Ugdasury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107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54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11.4.20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11.7.20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Transit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51" marR="4651" marT="465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51" marR="4651" marT="465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51" marR="4651" marT="465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51" marR="4651" marT="465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51" marR="4651" marT="465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51" marR="4651" marT="465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5443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13-15.4.20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13-15.7.20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Nunsury - I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179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23.22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Mizo Times New"/>
                        </a:rPr>
                        <a:t>Lalzamlova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Mizo Times New"/>
                      </a:endParaRPr>
                    </a:p>
                  </a:txBody>
                  <a:tcPr marL="4651" marR="4651" marT="465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Raj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Mizo Times New"/>
                        </a:rPr>
                        <a:t>Kumari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Mizo Times New"/>
                      </a:endParaRPr>
                    </a:p>
                  </a:txBody>
                  <a:tcPr marL="4651" marR="4651" marT="465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Mizo Times New"/>
                        </a:rPr>
                        <a:t>Lalnunsiama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Mizo Times New"/>
                      </a:endParaRPr>
                    </a:p>
                  </a:txBody>
                  <a:tcPr marL="4651" marR="4651" marT="465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Mizo Times New"/>
                        </a:rPr>
                        <a:t>Lalramzauva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Mizo Times New"/>
                      </a:endParaRPr>
                    </a:p>
                  </a:txBody>
                  <a:tcPr marL="4651" marR="4651" marT="465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Mizo Times New"/>
                        </a:rPr>
                        <a:t>Lalhmingliana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Mizo Times New"/>
                      </a:endParaRPr>
                    </a:p>
                  </a:txBody>
                  <a:tcPr marL="4651" marR="4651" marT="465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Lalruatkima</a:t>
                      </a:r>
                    </a:p>
                  </a:txBody>
                  <a:tcPr marL="4651" marR="4651" marT="465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54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Nunsury - II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92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54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Muriskata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56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54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Bindasora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91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54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16.4.20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16.7.20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Transit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5443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17-20.4.20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17-20.7.20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Tablabagh - I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73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25.33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54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Tablabagh - II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208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54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Balukiasury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81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54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Kalapani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94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54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21.4.20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21.7.20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Transit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51" marR="4651" marT="465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51" marR="4651" marT="465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51" marR="4651" marT="465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51" marR="4651" marT="465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51" marR="4651" marT="465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51" marR="4651" marT="465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544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22-24.4.20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22-24.7.20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Chawilung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74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24.39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Lalzamlova</a:t>
                      </a:r>
                    </a:p>
                  </a:txBody>
                  <a:tcPr marL="4651" marR="4651" marT="465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LH.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Mizo Times New"/>
                        </a:rPr>
                        <a:t>Lalbiakdiki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Mizo Times New"/>
                      </a:endParaRPr>
                    </a:p>
                  </a:txBody>
                  <a:tcPr marL="4651" marR="4651" marT="465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Mizo Times New"/>
                        </a:rPr>
                        <a:t>Lalnunsiama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Mizo Times New"/>
                      </a:endParaRPr>
                    </a:p>
                  </a:txBody>
                  <a:tcPr marL="4651" marR="4651" marT="465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Mizo Times New"/>
                        </a:rPr>
                        <a:t>Lalramzauva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Mizo Times New"/>
                      </a:endParaRPr>
                    </a:p>
                  </a:txBody>
                  <a:tcPr marL="4651" marR="4651" marT="465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Mizo Times New"/>
                        </a:rPr>
                        <a:t>Lalhmingliana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Mizo Times New"/>
                      </a:endParaRPr>
                    </a:p>
                  </a:txBody>
                  <a:tcPr marL="4651" marR="4651" marT="465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Mizo Times New"/>
                        </a:rPr>
                        <a:t>Lalruatkima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Mizo Times New"/>
                      </a:endParaRPr>
                    </a:p>
                  </a:txBody>
                  <a:tcPr marL="4651" marR="4651" marT="4651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54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Old khojoysury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135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54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New Khojoysury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230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5443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25-28.4.20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25-28.7.20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Larei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90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21.50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075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Khojoysurychhuah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85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54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Zohmun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115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54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Bornasury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97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54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29.4.20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29.7.20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Transit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544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30.4.20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30.7.20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Cleaning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1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-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Mizo Times New"/>
                        </a:rPr>
                        <a:t> </a:t>
                      </a:r>
                    </a:p>
                  </a:txBody>
                  <a:tcPr marL="4651" marR="4651" marT="465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MICRO ACTION PLAN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FOR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IRS OPERATIONS 2020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Lawngtlai_DISTRICT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5410200"/>
            <a:ext cx="4572000" cy="990600"/>
          </a:xfrm>
        </p:spPr>
        <p:txBody>
          <a:bodyPr>
            <a:normAutofit/>
          </a:bodyPr>
          <a:lstStyle/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SVBDC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4" y="4953002"/>
            <a:ext cx="1128713" cy="12858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D:\Office\Pict Collect\Health Logo\NHM 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5" y="4876803"/>
            <a:ext cx="1643063" cy="1490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"/>
            <a:ext cx="8763000" cy="65532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DISTRICT PROFILE</a:t>
            </a:r>
          </a:p>
          <a:p>
            <a:pPr algn="ctr">
              <a:buNone/>
            </a:pPr>
            <a:endParaRPr lang="en-US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District Population		-137307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IRS Target Population	-</a:t>
            </a:r>
            <a:r>
              <a:rPr lang="en-US" sz="2400" dirty="0" smtClean="0"/>
              <a:t>91348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Household		-46261	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PHC			-5	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Main Centre		-8	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Sub-Centre		-37	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Clinic Sub-Centre	-7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SC to be sprayed 	-24	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Spray-men allotted	-30	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Spray Team		-6	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Spray-gun		-12	</a:t>
            </a:r>
          </a:p>
          <a:p>
            <a:pPr lvl="2"/>
            <a:endParaRPr lang="en-US" sz="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No. of DDT allotted	-</a:t>
            </a:r>
          </a:p>
          <a:p>
            <a:pPr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04800" y="457200"/>
            <a:ext cx="8534752" cy="487249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/>
              <a:t>Report of previous IRS operations</a:t>
            </a:r>
            <a:endParaRPr lang="en-US" sz="32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3149939543"/>
              </p:ext>
            </p:extLst>
          </p:nvPr>
        </p:nvGraphicFramePr>
        <p:xfrm>
          <a:off x="381000" y="1295400"/>
          <a:ext cx="8358248" cy="469958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17899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4582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538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8941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0672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66092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52080">
                <a:tc rowSpan="2">
                  <a:txBody>
                    <a:bodyPr/>
                    <a:lstStyle/>
                    <a:p>
                      <a:pPr algn="ctr"/>
                      <a:r>
                        <a:rPr lang="en-US" sz="1700" b="0" dirty="0" smtClean="0"/>
                        <a:t>Year</a:t>
                      </a:r>
                      <a:endParaRPr lang="en-US" sz="1700" b="0" dirty="0"/>
                    </a:p>
                  </a:txBody>
                  <a:tcPr marL="86258" marR="86258" marT="43960" marB="4396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0" dirty="0" smtClean="0"/>
                        <a:t>Population</a:t>
                      </a:r>
                      <a:endParaRPr lang="en-US" sz="1700" b="0" dirty="0"/>
                    </a:p>
                  </a:txBody>
                  <a:tcPr marL="86258" marR="86258" marT="43960" marB="43960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700" b="0" dirty="0" smtClean="0"/>
                        <a:t>House</a:t>
                      </a:r>
                      <a:r>
                        <a:rPr lang="en-US" sz="1700" b="0" baseline="0" dirty="0" smtClean="0"/>
                        <a:t> hold</a:t>
                      </a:r>
                      <a:endParaRPr lang="en-US" sz="1700" b="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700" b="0" dirty="0" smtClean="0"/>
                        <a:t>Room</a:t>
                      </a:r>
                      <a:endParaRPr lang="en-US" sz="1700" b="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13700">
                <a:tc vMerge="1">
                  <a:txBody>
                    <a:bodyPr/>
                    <a:lstStyle/>
                    <a:p>
                      <a:pPr algn="ctr"/>
                      <a:endParaRPr lang="en-US" sz="1700" dirty="0"/>
                    </a:p>
                  </a:txBody>
                  <a:tcPr marL="86258" marR="86258" marT="43960" marB="4396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700" dirty="0"/>
                    </a:p>
                  </a:txBody>
                  <a:tcPr marL="86258" marR="86258" marT="43960" marB="43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dirty="0" smtClean="0"/>
                        <a:t>Target</a:t>
                      </a:r>
                      <a:endParaRPr lang="en-US" sz="1700" b="0" dirty="0"/>
                    </a:p>
                  </a:txBody>
                  <a:tcPr marL="86258" marR="86258" marT="43960" marB="43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dirty="0" smtClean="0"/>
                        <a:t>Covered</a:t>
                      </a:r>
                      <a:r>
                        <a:rPr lang="en-US" sz="1700" b="0" baseline="0" dirty="0" smtClean="0"/>
                        <a:t> (%)</a:t>
                      </a:r>
                      <a:endParaRPr lang="en-US" sz="1700" b="0" dirty="0"/>
                    </a:p>
                  </a:txBody>
                  <a:tcPr marL="86258" marR="86258" marT="43960" marB="43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dirty="0" smtClean="0"/>
                        <a:t>Targeted</a:t>
                      </a:r>
                      <a:endParaRPr lang="en-US" sz="1700" b="0" dirty="0"/>
                    </a:p>
                  </a:txBody>
                  <a:tcPr marL="86258" marR="86258" marT="43960" marB="43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dirty="0" smtClean="0"/>
                        <a:t>Covered</a:t>
                      </a:r>
                      <a:r>
                        <a:rPr lang="en-US" sz="1700" b="0" baseline="0" dirty="0" smtClean="0"/>
                        <a:t> (%)</a:t>
                      </a:r>
                      <a:endParaRPr lang="en-US" sz="1700" b="0" dirty="0"/>
                    </a:p>
                  </a:txBody>
                  <a:tcPr marL="86258" marR="86258" marT="43960" marB="4396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2080">
                <a:tc>
                  <a:txBody>
                    <a:bodyPr/>
                    <a:lstStyle/>
                    <a:p>
                      <a:pPr algn="l"/>
                      <a:r>
                        <a:rPr lang="en-US" sz="1700" b="0" dirty="0" smtClean="0"/>
                        <a:t>2017</a:t>
                      </a:r>
                      <a:endParaRPr lang="en-US" sz="1700" b="0" dirty="0"/>
                    </a:p>
                  </a:txBody>
                  <a:tcPr marL="86258" marR="86258" marT="43960" marB="43960" anchor="ctr"/>
                </a:tc>
                <a:tc gridSpan="5">
                  <a:txBody>
                    <a:bodyPr/>
                    <a:lstStyle/>
                    <a:p>
                      <a:pPr algn="ctr"/>
                      <a:endParaRPr lang="en-US" sz="1700" b="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09920">
                <a:tc>
                  <a:txBody>
                    <a:bodyPr/>
                    <a:lstStyle/>
                    <a:p>
                      <a:pPr algn="l"/>
                      <a:r>
                        <a:rPr lang="en-US" sz="1700" b="0" dirty="0" smtClean="0"/>
                        <a:t>First Round</a:t>
                      </a:r>
                      <a:endParaRPr lang="en-US" sz="1700" b="0" dirty="0"/>
                    </a:p>
                  </a:txBody>
                  <a:tcPr marL="86258" marR="86258" marT="43960" marB="43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dirty="0" smtClean="0"/>
                        <a:t>101491</a:t>
                      </a:r>
                      <a:endParaRPr lang="en-US" sz="1700" b="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dirty="0" smtClean="0"/>
                        <a:t>20929</a:t>
                      </a:r>
                      <a:endParaRPr lang="en-US" sz="1700" b="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dirty="0" smtClean="0"/>
                        <a:t>77.6</a:t>
                      </a:r>
                      <a:endParaRPr lang="en-US" sz="1700" b="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dirty="0" smtClean="0"/>
                        <a:t>39230</a:t>
                      </a:r>
                      <a:endParaRPr lang="en-US" sz="1700" b="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dirty="0" smtClean="0"/>
                        <a:t>70.8</a:t>
                      </a:r>
                      <a:endParaRPr lang="en-US" sz="1700" b="0" dirty="0"/>
                    </a:p>
                  </a:txBody>
                  <a:tcPr marL="86258" marR="86258" marT="43960" marB="4396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algn="l"/>
                      <a:r>
                        <a:rPr lang="en-US" sz="1700" b="0" dirty="0" smtClean="0"/>
                        <a:t>Second Round</a:t>
                      </a:r>
                      <a:endParaRPr lang="en-US" sz="1700" b="0" dirty="0"/>
                    </a:p>
                  </a:txBody>
                  <a:tcPr marL="86258" marR="86258" marT="43960" marB="43960" anchor="ctr"/>
                </a:tc>
                <a:tc>
                  <a:txBody>
                    <a:bodyPr/>
                    <a:lstStyle/>
                    <a:p>
                      <a:pPr marL="0" marR="0" indent="0" algn="ctr" defTabSz="91429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dirty="0" smtClean="0"/>
                        <a:t>101491</a:t>
                      </a:r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dirty="0" smtClean="0"/>
                        <a:t>20315</a:t>
                      </a:r>
                      <a:endParaRPr lang="en-US" sz="1700" b="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dirty="0" smtClean="0"/>
                        <a:t>77</a:t>
                      </a:r>
                      <a:endParaRPr lang="en-US" sz="1700" b="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dirty="0" smtClean="0"/>
                        <a:t>35841</a:t>
                      </a:r>
                      <a:endParaRPr lang="en-US" sz="1700" b="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dirty="0" smtClean="0"/>
                        <a:t>72</a:t>
                      </a:r>
                      <a:endParaRPr lang="en-US" sz="1700" b="0" dirty="0"/>
                    </a:p>
                  </a:txBody>
                  <a:tcPr marL="86258" marR="86258" marT="43960" marB="4396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52080">
                <a:tc>
                  <a:txBody>
                    <a:bodyPr/>
                    <a:lstStyle/>
                    <a:p>
                      <a:pPr algn="l"/>
                      <a:r>
                        <a:rPr lang="en-US" sz="1700" b="0" dirty="0" smtClean="0"/>
                        <a:t>2018</a:t>
                      </a:r>
                      <a:endParaRPr lang="en-US" sz="1700" b="0" dirty="0"/>
                    </a:p>
                  </a:txBody>
                  <a:tcPr marL="86258" marR="86258" marT="43960" marB="43960" anchor="ctr"/>
                </a:tc>
                <a:tc gridSpan="5">
                  <a:txBody>
                    <a:bodyPr/>
                    <a:lstStyle/>
                    <a:p>
                      <a:pPr algn="ctr"/>
                      <a:endParaRPr lang="en-US" sz="1700" b="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09920">
                <a:tc>
                  <a:txBody>
                    <a:bodyPr/>
                    <a:lstStyle/>
                    <a:p>
                      <a:pPr algn="l"/>
                      <a:r>
                        <a:rPr lang="en-US" sz="1700" b="0" dirty="0" smtClean="0"/>
                        <a:t>First Round</a:t>
                      </a:r>
                      <a:endParaRPr lang="en-US" sz="1700" b="0" dirty="0"/>
                    </a:p>
                  </a:txBody>
                  <a:tcPr marL="86258" marR="86258" marT="43960" marB="43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95357</a:t>
                      </a:r>
                      <a:endParaRPr lang="en-US" sz="1700" b="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19173</a:t>
                      </a:r>
                      <a:endParaRPr lang="en-US" sz="1700" b="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70%</a:t>
                      </a:r>
                      <a:endParaRPr lang="en-US" sz="1700" b="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22671</a:t>
                      </a:r>
                      <a:endParaRPr lang="en-US" sz="1700" b="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76.5%</a:t>
                      </a:r>
                      <a:endParaRPr lang="en-US" sz="1700" b="0" dirty="0"/>
                    </a:p>
                  </a:txBody>
                  <a:tcPr marL="86258" marR="86258" marT="43960" marB="4396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l"/>
                      <a:r>
                        <a:rPr lang="en-US" sz="1700" b="0" dirty="0" smtClean="0"/>
                        <a:t>Second Round</a:t>
                      </a:r>
                      <a:endParaRPr lang="en-US" sz="1700" b="0" dirty="0"/>
                    </a:p>
                  </a:txBody>
                  <a:tcPr marL="86258" marR="86258" marT="43960" marB="43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95357</a:t>
                      </a:r>
                      <a:endParaRPr lang="en-US" sz="1600" b="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19173</a:t>
                      </a:r>
                      <a:endParaRPr lang="en-US" sz="1700" b="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dirty="0" smtClean="0"/>
                        <a:t>82</a:t>
                      </a:r>
                      <a:endParaRPr lang="en-US" sz="1700" b="0" dirty="0"/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dirty="0" smtClean="0"/>
                        <a:t>22671</a:t>
                      </a:r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dirty="0" smtClean="0"/>
                        <a:t>77</a:t>
                      </a:r>
                      <a:endParaRPr lang="en-US" sz="1700" b="0" dirty="0"/>
                    </a:p>
                  </a:txBody>
                  <a:tcPr marL="86258" marR="86258" marT="43960" marB="43960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l"/>
                      <a:r>
                        <a:rPr lang="en-US" sz="1700" b="0" dirty="0" smtClean="0"/>
                        <a:t>2019</a:t>
                      </a:r>
                      <a:endParaRPr lang="en-US" sz="1700" b="0" dirty="0"/>
                    </a:p>
                  </a:txBody>
                  <a:tcPr marL="86258" marR="86258" marT="43960" marB="4396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b="0" dirty="0"/>
                    </a:p>
                  </a:txBody>
                  <a:tcPr marL="86258" marR="86258" marT="43960" marB="43960"/>
                </a:tc>
                <a:tc gridSpan="4">
                  <a:txBody>
                    <a:bodyPr/>
                    <a:lstStyle/>
                    <a:p>
                      <a:endParaRPr lang="en-US" sz="1700" b="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  <a:tc hMerge="1"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L="86258" marR="86258" marT="43960" marB="43960"/>
                </a:tc>
              </a:tr>
              <a:tr h="457200">
                <a:tc>
                  <a:txBody>
                    <a:bodyPr/>
                    <a:lstStyle/>
                    <a:p>
                      <a:pPr algn="l"/>
                      <a:r>
                        <a:rPr lang="en-US" sz="1700" b="0" dirty="0" smtClean="0"/>
                        <a:t>First Round</a:t>
                      </a:r>
                      <a:endParaRPr lang="en-US" sz="1700" b="0" dirty="0"/>
                    </a:p>
                  </a:txBody>
                  <a:tcPr marL="86258" marR="86258" marT="43960" marB="43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91348</a:t>
                      </a:r>
                      <a:endParaRPr lang="en-US" sz="1700" b="0" dirty="0">
                        <a:solidFill>
                          <a:schemeClr val="tx1"/>
                        </a:solidFill>
                      </a:endParaRPr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19307</a:t>
                      </a:r>
                      <a:endParaRPr lang="en-US" sz="1700" b="0" dirty="0">
                        <a:solidFill>
                          <a:schemeClr val="tx1"/>
                        </a:solidFill>
                      </a:endParaRPr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dirty="0" smtClean="0">
                          <a:solidFill>
                            <a:schemeClr val="tx1"/>
                          </a:solidFill>
                        </a:rPr>
                        <a:t>81.4%</a:t>
                      </a:r>
                      <a:endParaRPr lang="en-US" sz="1700" b="0" dirty="0">
                        <a:solidFill>
                          <a:schemeClr val="tx1"/>
                        </a:solidFill>
                      </a:endParaRPr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37294</a:t>
                      </a:r>
                      <a:endParaRPr lang="en-US" sz="1700" b="0" dirty="0">
                        <a:solidFill>
                          <a:schemeClr val="tx1"/>
                        </a:solidFill>
                      </a:endParaRPr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dirty="0" smtClean="0">
                          <a:solidFill>
                            <a:schemeClr val="tx1"/>
                          </a:solidFill>
                        </a:rPr>
                        <a:t>87%</a:t>
                      </a:r>
                      <a:endParaRPr lang="en-US" sz="1700" b="0" dirty="0">
                        <a:solidFill>
                          <a:schemeClr val="tx1"/>
                        </a:solidFill>
                      </a:endParaRPr>
                    </a:p>
                  </a:txBody>
                  <a:tcPr marL="86258" marR="86258" marT="43960" marB="43960"/>
                </a:tc>
              </a:tr>
              <a:tr h="457200">
                <a:tc>
                  <a:txBody>
                    <a:bodyPr/>
                    <a:lstStyle/>
                    <a:p>
                      <a:pPr algn="l"/>
                      <a:r>
                        <a:rPr lang="en-US" sz="1700" b="0" dirty="0" smtClean="0"/>
                        <a:t>Second Round</a:t>
                      </a:r>
                      <a:endParaRPr lang="en-US" sz="1700" b="0" dirty="0"/>
                    </a:p>
                  </a:txBody>
                  <a:tcPr marL="86258" marR="86258" marT="43960" marB="43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91348</a:t>
                      </a:r>
                      <a:endParaRPr lang="en-US" sz="1700" b="0" dirty="0">
                        <a:solidFill>
                          <a:schemeClr val="tx1"/>
                        </a:solidFill>
                      </a:endParaRPr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19307</a:t>
                      </a:r>
                      <a:endParaRPr lang="en-US" sz="16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dirty="0" smtClean="0">
                          <a:solidFill>
                            <a:schemeClr val="tx1"/>
                          </a:solidFill>
                        </a:rPr>
                        <a:t>82%</a:t>
                      </a:r>
                      <a:endParaRPr lang="en-US" sz="1700" b="0" dirty="0">
                        <a:solidFill>
                          <a:schemeClr val="tx1"/>
                        </a:solidFill>
                      </a:endParaRPr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37294</a:t>
                      </a:r>
                      <a:endParaRPr lang="en-US" sz="16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86258" marR="86258" marT="43960" marB="43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0" dirty="0" smtClean="0">
                          <a:solidFill>
                            <a:schemeClr val="tx1"/>
                          </a:solidFill>
                        </a:rPr>
                        <a:t>86%</a:t>
                      </a:r>
                      <a:endParaRPr lang="en-US" sz="1700" b="0" dirty="0">
                        <a:solidFill>
                          <a:schemeClr val="tx1"/>
                        </a:solidFill>
                      </a:endParaRPr>
                    </a:p>
                  </a:txBody>
                  <a:tcPr marL="86258" marR="86258" marT="43960" marB="43960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E0161-BF60-47D2-AB09-ADCFF21F8CFE}" type="slidenum">
              <a:rPr lang="en-IN" smtClean="0"/>
              <a:pPr/>
              <a:t>86</a:t>
            </a:fld>
            <a:endParaRPr lang="en-IN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2895600"/>
            <a:ext cx="5486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1</a:t>
            </a:r>
            <a:r>
              <a:rPr lang="en-US" sz="4800" b="1" baseline="30000" dirty="0" smtClean="0"/>
              <a:t>st</a:t>
            </a:r>
            <a:r>
              <a:rPr lang="en-US" sz="4800" b="1" dirty="0" smtClean="0"/>
              <a:t> ROUND IRS, 2020</a:t>
            </a:r>
            <a:endParaRPr lang="en-US" sz="4800" b="1" dirty="0"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63825118"/>
              </p:ext>
            </p:extLst>
          </p:nvPr>
        </p:nvGraphicFramePr>
        <p:xfrm>
          <a:off x="304800" y="457199"/>
          <a:ext cx="8686799" cy="6096001"/>
        </p:xfrm>
        <a:graphic>
          <a:graphicData uri="http://schemas.openxmlformats.org/drawingml/2006/table">
            <a:tbl>
              <a:tblPr/>
              <a:tblGrid>
                <a:gridCol w="838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0070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1270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083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1906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7224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8292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752599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309982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600" b="1" i="0" u="sng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Chawngte</a:t>
                      </a:r>
                      <a:r>
                        <a:rPr lang="en-US" sz="1600" b="1" i="0" u="sng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MAIN CENTRE/PHC AREA,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</a:t>
                      </a:r>
                      <a:r>
                        <a:rPr lang="en-US" sz="1600" b="1" i="0" u="none" strike="noStrike" baseline="300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st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ROUND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1781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Spraymen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No. of Spray Team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   No. of Spray Gun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No. of days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 No. of working days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0" marR="6130" marT="6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0" marR="6130" marT="6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9385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Dates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sub-centre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No. of houses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squad members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days </a:t>
                      </a: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For</a:t>
                      </a: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spraying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days 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for 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Mop-up operation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Supervisor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Supervision &amp;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Monitoring by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331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2-12.3.20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Chawngte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2513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Dr.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Lalthangliana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Johny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Lalrinkima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Aineh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MTS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496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13-22.3.20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Chawngte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PL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781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Dr.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Lalthangliana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Johny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Lalrinkima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Aineh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MTS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991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23.3.20-1.4.20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Sumsilui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732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Dr.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Lalthangliana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Johny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Lalrinkima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Aineh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MTS</a:t>
                      </a:r>
                      <a:endParaRPr lang="en-US" sz="1200" dirty="0"/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7145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2-5.4.20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Hmunlai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Dr.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Lalthangliana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Johny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Lalrinkima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Aineh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MTS</a:t>
                      </a:r>
                      <a:endParaRPr lang="en-US" sz="1200" dirty="0"/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7145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6-15.4.20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Saizawh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828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Dr.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Lalthangliana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C.Lalhmingsanga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(MTS)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3639567"/>
                  </a:ext>
                </a:extLst>
              </a:tr>
              <a:tr h="7145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16-23.4.20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Rualalung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360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Dr.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Lalthangliana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C.Lalhmingsanga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(MTS)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34900211"/>
                  </a:ext>
                </a:extLst>
              </a:tr>
              <a:tr h="7145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24-30.4.20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Lungrang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491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Dr.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Lalthangliana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C.Lalhmingsanga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(MTS)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5443772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12049375"/>
              </p:ext>
            </p:extLst>
          </p:nvPr>
        </p:nvGraphicFramePr>
        <p:xfrm>
          <a:off x="152400" y="228601"/>
          <a:ext cx="8686800" cy="5830820"/>
        </p:xfrm>
        <a:graphic>
          <a:graphicData uri="http://schemas.openxmlformats.org/drawingml/2006/table">
            <a:tbl>
              <a:tblPr/>
              <a:tblGrid>
                <a:gridCol w="9032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375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1483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6794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0321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5375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7955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310527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360960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600" b="1" i="0" u="sng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Vaseitlang</a:t>
                      </a:r>
                      <a:r>
                        <a:rPr lang="en-US" sz="1600" b="1" i="0" u="sng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MAIN CENTRE/PHC AREA,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</a:t>
                      </a:r>
                      <a:r>
                        <a:rPr lang="en-US" sz="1600" b="1" i="0" u="none" strike="noStrike" baseline="300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st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ROUND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3186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Spraymen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8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No. of Spray Team :2  No. of Spray Gun :3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No. of days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60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 No. of working days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50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0" marR="6130" marT="6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0" marR="6130" marT="6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572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Dates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sub-centre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No. of houses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squad members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days </a:t>
                      </a: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For</a:t>
                      </a: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spraying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days 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for 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Mop-up operation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Supervisor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Supervision &amp;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Monitoring by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031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2-14.3.20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Longpuighat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1857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days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C.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Khaipotha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(DVBD CONS)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Lalhrezuala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(MTS)</a:t>
                      </a:r>
                    </a:p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Krishna Chakma (H/W)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9611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15-27.3.20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Ajasora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1076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days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C.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Khaipotha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(DVBD CONS)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Lalhrezuala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(MTS)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Krishna Devi(HW)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77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28.3.20-9-4.20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Damdep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1151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days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C.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Khaipotha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(DVBD CONS)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Lalhrezuala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(MTS)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Lalnunhlua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(H/W)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8107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10-15.4.20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Devasora’S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’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195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day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C.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Khaipotha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(DVBD CONS)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Lalhrezuala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(MTS)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Dinesh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Chakma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(H/W)</a:t>
                      </a:r>
                    </a:p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4296078"/>
                  </a:ext>
                </a:extLst>
              </a:tr>
              <a:tr h="8321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16-27.4.20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Parva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867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day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C.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Khaipotha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(DVBD CONS)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Lalhrezuala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(MTS)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188092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8218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1" y="152402"/>
          <a:ext cx="8610601" cy="6457383"/>
        </p:xfrm>
        <a:graphic>
          <a:graphicData uri="http://schemas.openxmlformats.org/drawingml/2006/table">
            <a:tbl>
              <a:tblPr/>
              <a:tblGrid>
                <a:gridCol w="1067981"/>
                <a:gridCol w="1067981"/>
                <a:gridCol w="2135963"/>
                <a:gridCol w="1001233"/>
                <a:gridCol w="1935716"/>
                <a:gridCol w="1401727"/>
              </a:tblGrid>
              <a:tr h="486221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600" b="1" i="0" u="sng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ROAD MAP FOR </a:t>
                      </a:r>
                      <a:r>
                        <a:rPr lang="en-US" sz="1600" b="1" i="0" u="sng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en-US" sz="1600" b="1" i="0" u="sng" strike="noStrike" baseline="30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ST</a:t>
                      </a:r>
                      <a:r>
                        <a:rPr lang="en-US" sz="1600" b="1" i="0" u="sng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600" b="1" i="0" u="sng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ROUND DDT SPRAY </a:t>
                      </a:r>
                      <a:r>
                        <a:rPr lang="en-US" sz="1600" b="1" i="0" u="sng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SAIRANG</a:t>
                      </a:r>
                      <a:r>
                        <a:rPr lang="en-US" sz="1600" b="1" i="0" u="sng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PHC</a:t>
                      </a:r>
                      <a:endParaRPr lang="en-US" sz="1600" b="1" i="0" u="sng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0001">
                <a:tc>
                  <a:txBody>
                    <a:bodyPr/>
                    <a:lstStyle/>
                    <a:p>
                      <a:pPr algn="ctr" fontAlgn="b"/>
                      <a:endParaRPr lang="en-US" sz="900" b="1" i="0" u="sng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1" i="0" u="sng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i="0" u="sng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i="0" u="sng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1" i="0" u="sng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900" b="1" i="0" u="sng" strike="noStrike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537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Name of </a:t>
                      </a:r>
                      <a:endParaRPr lang="en-US" sz="1500" b="1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Sub-Centre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No.of</a:t>
                      </a:r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Household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Area/village </a:t>
                      </a:r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 be covered </a:t>
                      </a: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No. of days </a:t>
                      </a:r>
                      <a:r>
                        <a:rPr lang="en-US" sz="15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working days     </a:t>
                      </a:r>
                      <a:endParaRPr lang="en-US" sz="15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Dates</a:t>
                      </a: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Mopping up of Operation</a:t>
                      </a: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rowSpan="22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Sairang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Training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02.3.2020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203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Sihhmui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03.3.2020 - Spray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04.3.2020 - Sunday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1-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5.3.2020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06.3.2020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– Transit Day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131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Mualkhang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07.3.2020 -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spray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8.3.2020 – Sunday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09.3.2020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– spray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10.3.2020 - Holiday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– 11.3.2020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12.3.2020 - Transit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109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W.Serzawl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13.3.2020 – spray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14.3.2020- spray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15.3.2020 – Sunday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– 16.3.2020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17.3.2020 - transit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Sairang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Dinthar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18.3.2020 – 21.3.2020 – spray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22.3.2020 – Sunday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23.3.2020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– 26.3.2020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– 27.3.2020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581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Sairang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28.3.2020- spray</a:t>
                      </a: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29.3.2020 – Sunday</a:t>
                      </a: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30.3.2020 – 4.4.2020 - spray</a:t>
                      </a: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05.4.2020 – Sunday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06.4.2020 – 07.4.2020 - spray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1- 08.4.2020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 vMerge="1"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Cleaning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09.4.2020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161" marR="6161" marT="616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36597707"/>
              </p:ext>
            </p:extLst>
          </p:nvPr>
        </p:nvGraphicFramePr>
        <p:xfrm>
          <a:off x="152400" y="228601"/>
          <a:ext cx="8686800" cy="3410710"/>
        </p:xfrm>
        <a:graphic>
          <a:graphicData uri="http://schemas.openxmlformats.org/drawingml/2006/table">
            <a:tbl>
              <a:tblPr/>
              <a:tblGrid>
                <a:gridCol w="9032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375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1483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6794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0321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5375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7955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310527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360960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600" b="1" i="0" u="sng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Borapansury</a:t>
                      </a:r>
                      <a:r>
                        <a:rPr lang="en-US" sz="1600" b="1" i="0" u="sng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and </a:t>
                      </a:r>
                      <a:r>
                        <a:rPr lang="en-US" sz="1600" b="1" i="0" u="sng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Lawngtlai</a:t>
                      </a:r>
                      <a:r>
                        <a:rPr lang="en-US" sz="1600" b="1" i="0" u="sng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MAIN CENTRE/PHC AREA,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</a:t>
                      </a:r>
                      <a:r>
                        <a:rPr lang="en-US" sz="1600" b="1" i="0" u="none" strike="noStrike" baseline="300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st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ROUND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3186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Spraymen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6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No. of Spray Team :2  No. of Spray Gun :3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No. of days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60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 No. of working days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50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0" marR="6130" marT="6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0" marR="6130" marT="6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572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Dates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sub-centre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No. of houses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squad members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days </a:t>
                      </a: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For</a:t>
                      </a: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spraying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days 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for 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Mop-up operation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Supervisor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Supervision &amp;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Monitoring by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031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2-18.3.20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Borapansury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1478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Dr.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Mitu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Chakma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C.Lalhmingsanga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(MTS)</a:t>
                      </a:r>
                    </a:p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9611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19-3.20-4.4.20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Jarulsury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821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Dr.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Mitu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Chakma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C.Lalhmingsanga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(MTS)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3604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36597707"/>
              </p:ext>
            </p:extLst>
          </p:nvPr>
        </p:nvGraphicFramePr>
        <p:xfrm>
          <a:off x="152400" y="228601"/>
          <a:ext cx="8686800" cy="5742427"/>
        </p:xfrm>
        <a:graphic>
          <a:graphicData uri="http://schemas.openxmlformats.org/drawingml/2006/table">
            <a:tbl>
              <a:tblPr/>
              <a:tblGrid>
                <a:gridCol w="9032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375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1483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6794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0321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5375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7955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310527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360960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600" b="1" i="0" u="sng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Borapansury</a:t>
                      </a:r>
                      <a:r>
                        <a:rPr lang="en-US" sz="1600" b="1" i="0" u="sng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and </a:t>
                      </a:r>
                      <a:r>
                        <a:rPr lang="en-US" sz="1600" b="1" i="0" u="sng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Lawngtlai</a:t>
                      </a:r>
                      <a:r>
                        <a:rPr lang="en-US" sz="1600" b="1" i="0" u="sng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MAIN CENTRE/PHC AREA,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</a:t>
                      </a:r>
                      <a:r>
                        <a:rPr lang="en-US" sz="1600" b="1" i="0" u="none" strike="noStrike" baseline="300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st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ROUND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3186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Spraymen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6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No. of Spray Team :3  No. of Spray Gun :3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No. of days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60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 No. of working days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50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0" marR="6130" marT="6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0" marR="6130" marT="6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572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Dates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sub-centre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No. of houses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squad members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days </a:t>
                      </a: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For</a:t>
                      </a: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spraying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days 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for 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Mop-up operation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Supervisor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Supervision &amp;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Monitoring by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031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2-12.3.20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Bungtlang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1478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Dr.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Johny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Saizama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Chinzah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(MTS)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9611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13-20.3.20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Diltlang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478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Dr.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Johny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Saizama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Chinzah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(MTS)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77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21.3.20-3.4.20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M.Kawnpui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348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Dr.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Johny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Saizama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Chinzah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(MTS)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777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4-12.4.20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Vathuampui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517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Dr.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Johny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Saizama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Chinzah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(MTS)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7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13-30.4.20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Tuithumhnar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1644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Dr.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Johny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Saizama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Chinzah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(MTS)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3604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36597707"/>
              </p:ext>
            </p:extLst>
          </p:nvPr>
        </p:nvGraphicFramePr>
        <p:xfrm>
          <a:off x="152400" y="228601"/>
          <a:ext cx="8686800" cy="3410710"/>
        </p:xfrm>
        <a:graphic>
          <a:graphicData uri="http://schemas.openxmlformats.org/drawingml/2006/table">
            <a:tbl>
              <a:tblPr/>
              <a:tblGrid>
                <a:gridCol w="9032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375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1483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6794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0321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5375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7955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310527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360960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600" b="1" i="0" u="sng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Borapansury</a:t>
                      </a:r>
                      <a:r>
                        <a:rPr lang="en-US" sz="1600" b="1" i="0" u="sng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and </a:t>
                      </a:r>
                      <a:r>
                        <a:rPr lang="en-US" sz="1600" b="1" i="0" u="sng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Lawngtlai</a:t>
                      </a:r>
                      <a:r>
                        <a:rPr lang="en-US" sz="1600" b="1" i="0" u="sng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MAIN CENTRE/PHC AREA,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</a:t>
                      </a:r>
                      <a:r>
                        <a:rPr lang="en-US" sz="1600" b="1" i="0" u="none" strike="noStrike" baseline="300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st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ROUND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3186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Spraymen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6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No. of Spray Team :1  No. of Spray Gun :1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No. of days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12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No. of working days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0" marR="6130" marT="6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0" marR="6130" marT="6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572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Dates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sub-centre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No. of houses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squad members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days </a:t>
                      </a: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For</a:t>
                      </a: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spraying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days 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for 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Mop-up operation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Supervisor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Supervision &amp;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Monitoring by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031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2-10.3.20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Khawmawi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427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DMO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Johy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Lalrinkima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Aineh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MTS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96111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3604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2895600"/>
            <a:ext cx="5486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2</a:t>
            </a:r>
            <a:r>
              <a:rPr lang="en-US" sz="4800" b="1" baseline="30000" dirty="0" smtClean="0"/>
              <a:t>nd</a:t>
            </a:r>
            <a:r>
              <a:rPr lang="en-US" sz="4800" b="1" dirty="0" smtClean="0"/>
              <a:t> ROUND IRS, 2018</a:t>
            </a:r>
            <a:endParaRPr lang="en-US" sz="4800" b="1" dirty="0"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63825118"/>
              </p:ext>
            </p:extLst>
          </p:nvPr>
        </p:nvGraphicFramePr>
        <p:xfrm>
          <a:off x="304800" y="457199"/>
          <a:ext cx="8686799" cy="6096001"/>
        </p:xfrm>
        <a:graphic>
          <a:graphicData uri="http://schemas.openxmlformats.org/drawingml/2006/table">
            <a:tbl>
              <a:tblPr/>
              <a:tblGrid>
                <a:gridCol w="838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0070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1270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083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1906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6456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752599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309982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600" b="1" i="0" u="sng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Chawngte</a:t>
                      </a:r>
                      <a:r>
                        <a:rPr lang="en-US" sz="1600" b="1" i="0" u="sng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MAIN CENTRE/PHC AREA,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</a:t>
                      </a:r>
                      <a:r>
                        <a:rPr lang="en-US" sz="1600" b="1" i="0" u="none" strike="noStrike" baseline="300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nd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ROUND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1781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Spraymen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No. of Spray Team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   No. of Spray Gun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No. of days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 No. of working days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0" marR="6130" marT="6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0" marR="6130" marT="6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9385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Dates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sub-centre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No. of houses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squad members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days </a:t>
                      </a: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For</a:t>
                      </a: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spraying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days 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for 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Mop-up operation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Supervisor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Supervision &amp;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Monitoring by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331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1-10.6.20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Chawngte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C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2513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Dr.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Lalthangliana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Johny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Lalrinkima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Aineh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MTS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4968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11-20.6.20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Chawngte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PL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781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Dr.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Lalthangliana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Johny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Lalrinkima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Aineh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MTS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991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21-30.6.20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Sumsilui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732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Dr.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Lalthangliana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Johny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Lalrinkima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Aineh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MTS</a:t>
                      </a:r>
                      <a:endParaRPr lang="en-US" sz="1200" dirty="0"/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7145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31-3.7.20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Hmunlai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Dr.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Lalthangliana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Johny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Lalrinkima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2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Aineh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MTS</a:t>
                      </a:r>
                      <a:endParaRPr lang="en-US" sz="1200" dirty="0"/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7145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4-14.7.20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Saizawh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828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Dr.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Lalthangliana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C.Lalhmingsanga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(MTS)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3639567"/>
                  </a:ext>
                </a:extLst>
              </a:tr>
              <a:tr h="7145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15-23.7.20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Rualalung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360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Dr.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Lalthangliana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C.Lalhmingsanga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(MTS)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34900211"/>
                  </a:ext>
                </a:extLst>
              </a:tr>
              <a:tr h="71458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24-31.7.20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Lungrang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491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Dr.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Lalthangliana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C.Lalhmingsanga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(MTS)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5443772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12049375"/>
              </p:ext>
            </p:extLst>
          </p:nvPr>
        </p:nvGraphicFramePr>
        <p:xfrm>
          <a:off x="152400" y="228601"/>
          <a:ext cx="8686800" cy="5830820"/>
        </p:xfrm>
        <a:graphic>
          <a:graphicData uri="http://schemas.openxmlformats.org/drawingml/2006/table">
            <a:tbl>
              <a:tblPr/>
              <a:tblGrid>
                <a:gridCol w="9032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375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1483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6794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0321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5375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7955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310527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360960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600" b="1" i="0" u="sng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Vaseitlang</a:t>
                      </a:r>
                      <a:r>
                        <a:rPr lang="en-US" sz="1600" b="1" i="0" u="sng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MAIN CENTRE/PHC AREA,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</a:t>
                      </a:r>
                      <a:r>
                        <a:rPr lang="en-US" sz="1600" b="1" i="0" u="none" strike="noStrike" baseline="300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st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ROUND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3186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Spraymen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8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No. of Spray Team :2  No. of Spray Gun :3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No. of days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60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 No. of working days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50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0" marR="6130" marT="6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0" marR="6130" marT="6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572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Dates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sub-centre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No. of houses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squad members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days </a:t>
                      </a: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For</a:t>
                      </a: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spraying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days 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for 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Mop-up operation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Supervisor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Supervision &amp;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Monitoring by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031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1-12.620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Longpuighat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1857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days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C.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Khaipotha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(DVBD CONS)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Lalhrezuala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(MTS)</a:t>
                      </a:r>
                    </a:p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Krishna Chakma (H/W)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9611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13-24.6.20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Ajasora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1076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days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C.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Khaipotha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(DVBD CONS)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Lalhrezuala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(MTS)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Krishna Devi(HW)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77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25-7.7.20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Damdep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1151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days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C.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Khaipotha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(DVBD CONS)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Lalhrezuala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(MTS)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Lalnunhlua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(H/W)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81076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8-13.7.20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Devasora’S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’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195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day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C.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Khaipotha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(DVBD CONS)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Lalhrezuala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(MTS)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Dinesh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Chakma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(H/W)</a:t>
                      </a:r>
                    </a:p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4296078"/>
                  </a:ext>
                </a:extLst>
              </a:tr>
              <a:tr h="8321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.14-26.7.20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Parva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Bookman Old Style"/>
                        </a:rPr>
                        <a:t>867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day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C.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Khaipotha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(DVBD CONS)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Lalhrezuala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(MTS)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188092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8218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36597707"/>
              </p:ext>
            </p:extLst>
          </p:nvPr>
        </p:nvGraphicFramePr>
        <p:xfrm>
          <a:off x="152400" y="228601"/>
          <a:ext cx="8686800" cy="3410710"/>
        </p:xfrm>
        <a:graphic>
          <a:graphicData uri="http://schemas.openxmlformats.org/drawingml/2006/table">
            <a:tbl>
              <a:tblPr/>
              <a:tblGrid>
                <a:gridCol w="9032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375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1483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6794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0321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5375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7955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310527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360960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600" b="1" i="0" u="sng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Borapansury</a:t>
                      </a:r>
                      <a:r>
                        <a:rPr lang="en-US" sz="1600" b="1" i="0" u="sng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and </a:t>
                      </a:r>
                      <a:r>
                        <a:rPr lang="en-US" sz="1600" b="1" i="0" u="sng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Lawngtlai</a:t>
                      </a:r>
                      <a:r>
                        <a:rPr lang="en-US" sz="1600" b="1" i="0" u="sng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MAIN CENTRE/PHC AREA,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</a:t>
                      </a:r>
                      <a:r>
                        <a:rPr lang="en-US" sz="1600" b="1" i="0" u="none" strike="noStrike" baseline="300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st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ROUND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3186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Spraymen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6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No. of Spray Team :2  No. of Spray Gun :3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No. of days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60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 No. of working days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50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0" marR="6130" marT="6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0" marR="6130" marT="6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572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Dates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sub-centre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No. of houses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squad members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days </a:t>
                      </a: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For</a:t>
                      </a: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spraying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days 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for 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Mop-up operation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Supervisor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Supervision &amp;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Monitoring by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031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1-20.6.20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Borapansury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1478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Dr.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Mitu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Chakma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C.Lalhmingsanga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(MTS)</a:t>
                      </a:r>
                    </a:p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9611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21.6.20-4.7.20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Jarulsury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821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Dr.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Mitu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Chakma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C.Lalhmingsanga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(MTS)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3604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36597707"/>
              </p:ext>
            </p:extLst>
          </p:nvPr>
        </p:nvGraphicFramePr>
        <p:xfrm>
          <a:off x="152400" y="228601"/>
          <a:ext cx="8686800" cy="5742427"/>
        </p:xfrm>
        <a:graphic>
          <a:graphicData uri="http://schemas.openxmlformats.org/drawingml/2006/table">
            <a:tbl>
              <a:tblPr/>
              <a:tblGrid>
                <a:gridCol w="9032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375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1483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6794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0321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5375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7955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310527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360960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600" b="1" i="0" u="sng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Borapansury</a:t>
                      </a:r>
                      <a:r>
                        <a:rPr lang="en-US" sz="1600" b="1" i="0" u="sng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and </a:t>
                      </a:r>
                      <a:r>
                        <a:rPr lang="en-US" sz="1600" b="1" i="0" u="sng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Lawngtlai</a:t>
                      </a:r>
                      <a:r>
                        <a:rPr lang="en-US" sz="1600" b="1" i="0" u="sng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MAIN CENTRE/PHC AREA,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</a:t>
                      </a:r>
                      <a:r>
                        <a:rPr lang="en-US" sz="1600" b="1" i="0" u="none" strike="noStrike" baseline="300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st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ROUND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3186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Spraymen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6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No. of Spray Team :3  No. of Spray Gun :3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No. of days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60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 No. of working days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50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0" marR="6130" marT="6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0" marR="6130" marT="6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572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Dates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sub-centre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No. of houses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squad members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days </a:t>
                      </a: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For</a:t>
                      </a: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spraying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days 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for 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Mop-up operation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Supervisor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Supervision &amp;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Monitoring by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031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1-10.6.20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Bungtlang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1478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Dr.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Johny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Saizama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Chinzah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(MTS)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9611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11-18.6.20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Diltlang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478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Dr.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Johny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Saizama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Chinzah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(MTS)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777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19-1.720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M.Kawnpui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348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Dr.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Johny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Saizama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Chinzah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(MTS)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777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2-10.7.20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Vathuampui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517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Dr.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Johny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Saizama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Chinzah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(MTS)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723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11-28.7.20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Tuithumhnar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1644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Dr.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Johny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Saizama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Chinzah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(MTS)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3604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36597707"/>
              </p:ext>
            </p:extLst>
          </p:nvPr>
        </p:nvGraphicFramePr>
        <p:xfrm>
          <a:off x="152400" y="228601"/>
          <a:ext cx="8686800" cy="3410710"/>
        </p:xfrm>
        <a:graphic>
          <a:graphicData uri="http://schemas.openxmlformats.org/drawingml/2006/table">
            <a:tbl>
              <a:tblPr/>
              <a:tblGrid>
                <a:gridCol w="9032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5375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1483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6794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0321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5375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7955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310527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360960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600" b="1" i="0" u="sng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Borapansury</a:t>
                      </a:r>
                      <a:r>
                        <a:rPr lang="en-US" sz="1600" b="1" i="0" u="sng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and </a:t>
                      </a:r>
                      <a:r>
                        <a:rPr lang="en-US" sz="1600" b="1" i="0" u="sng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Lawngtlai</a:t>
                      </a:r>
                      <a:r>
                        <a:rPr lang="en-US" sz="1600" b="1" i="0" u="sng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MAIN CENTRE/PHC AREA,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</a:t>
                      </a:r>
                      <a:r>
                        <a:rPr lang="en-US" sz="1600" b="1" i="0" u="none" strike="noStrike" baseline="300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st</a:t>
                      </a:r>
                      <a:r>
                        <a:rPr lang="en-US" sz="1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ROUND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3186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</a:t>
                      </a:r>
                      <a:r>
                        <a:rPr lang="en-US" sz="14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Spraymen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6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No. of Spray Team :1  No. of Spray Gun :1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No. of days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12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   No. of working days :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11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0" marR="6130" marT="6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0" marR="6130" marT="6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572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Dates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sub-centre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No. of houses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squad members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days </a:t>
                      </a: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For</a:t>
                      </a:r>
                    </a:p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spraying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No. of days 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for </a:t>
                      </a:r>
                    </a:p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Mop-up operation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Name of Supervisor</a:t>
                      </a: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Supervision &amp;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Monitoring by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031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smtClean="0">
                          <a:solidFill>
                            <a:srgbClr val="000000"/>
                          </a:solidFill>
                          <a:latin typeface="Times New Roman"/>
                        </a:rPr>
                        <a:t>1-8.6.20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Khawmawi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427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DMO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Johy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Lalrinkima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Aineh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MTS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96111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6131" marR="6131" marT="613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3604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02362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Baskerville Old Face" pitchFamily="18" charset="0"/>
              </a:rPr>
              <a:t>MICRO-ACTION  PLAN </a:t>
            </a:r>
            <a:r>
              <a:rPr lang="en-US" b="1" i="1" dirty="0" smtClean="0">
                <a:latin typeface="Baskerville Old Face" pitchFamily="18" charset="0"/>
              </a:rPr>
              <a:t>INDOOR  RESIDUAL  SPRAY</a:t>
            </a:r>
            <a:r>
              <a:rPr lang="en-US" b="1" dirty="0" smtClean="0">
                <a:latin typeface="Baskerville Old Face" pitchFamily="18" charset="0"/>
              </a:rPr>
              <a:t>,  2020</a:t>
            </a:r>
            <a:br>
              <a:rPr lang="en-US" b="1" dirty="0" smtClean="0">
                <a:latin typeface="Baskerville Old Face" pitchFamily="18" charset="0"/>
              </a:rPr>
            </a:br>
            <a:r>
              <a:rPr lang="en-US" b="1" dirty="0" smtClean="0">
                <a:latin typeface="Baskerville Old Face" pitchFamily="18" charset="0"/>
              </a:rPr>
              <a:t/>
            </a:r>
            <a:br>
              <a:rPr lang="en-US" b="1" dirty="0" smtClean="0">
                <a:latin typeface="Baskerville Old Face" pitchFamily="18" charset="0"/>
              </a:rPr>
            </a:br>
            <a:r>
              <a:rPr lang="en-US" b="1" dirty="0">
                <a:latin typeface="Baskerville Old Face" pitchFamily="18" charset="0"/>
              </a:rPr>
              <a:t/>
            </a:r>
            <a:br>
              <a:rPr lang="en-US" b="1" dirty="0">
                <a:latin typeface="Baskerville Old Face" pitchFamily="18" charset="0"/>
              </a:rPr>
            </a:br>
            <a:r>
              <a:rPr lang="en-US" b="1" dirty="0" smtClean="0">
                <a:latin typeface="Baskerville Old Face" pitchFamily="18" charset="0"/>
              </a:rPr>
              <a:t>SIAHA DISTRICT</a:t>
            </a:r>
            <a:endParaRPr lang="en-US" b="1" dirty="0">
              <a:latin typeface="Baskerville Old Fac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10689</Words>
  <Application>Microsoft Office PowerPoint</Application>
  <PresentationFormat>On-screen Show (4:3)</PresentationFormat>
  <Paragraphs>5167</Paragraphs>
  <Slides>104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104</vt:i4>
      </vt:variant>
    </vt:vector>
  </HeadingPairs>
  <TitlesOfParts>
    <vt:vector size="105" baseType="lpstr">
      <vt:lpstr>Office Theme</vt:lpstr>
      <vt:lpstr>MICRO ACTION PLAN FOR   IRS OPERATIONS 2020  MIZORAM </vt:lpstr>
      <vt:lpstr>Micro plan of IRS of 7 District</vt:lpstr>
      <vt:lpstr>MICRO ACTION PLAN FOR   IRS OPERATIONS 2020  AIZAWL WEST DISTRICT </vt:lpstr>
      <vt:lpstr>Slide 4</vt:lpstr>
      <vt:lpstr>Report of previous IRS operations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MICRO ACTION PLAN FOR   IRS OPERATIONS 2020  AIZAWL EAST DISTRICT </vt:lpstr>
      <vt:lpstr>Slide 17</vt:lpstr>
      <vt:lpstr>Report of previous IRS operations</vt:lpstr>
      <vt:lpstr>Slide 19</vt:lpstr>
      <vt:lpstr>Slide 20</vt:lpstr>
      <vt:lpstr>Slide 21</vt:lpstr>
      <vt:lpstr>Slide 22</vt:lpstr>
      <vt:lpstr>MICRO ACTION PLAN FOR   IRS OPERATIONS 2020 KOLASIB DISTRICT </vt:lpstr>
      <vt:lpstr>Slide 24</vt:lpstr>
      <vt:lpstr>Report of previous IRS operations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MICRO-ACTION  PLAN INDOOR  RESIDUAL  SPRAY FOR 1st &amp; 2nd ROUND,  2020   UNDER  MAMIT  DISTRICT, MIZORAM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Report of previous IRS operations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Slide 81</vt:lpstr>
      <vt:lpstr>Slide 82</vt:lpstr>
      <vt:lpstr>Slide 83</vt:lpstr>
      <vt:lpstr>MICRO ACTION PLAN FOR   IRS OPERATIONS 2020 Lawngtlai_DISTRICT </vt:lpstr>
      <vt:lpstr>Slide 85</vt:lpstr>
      <vt:lpstr>Report of previous IRS operations</vt:lpstr>
      <vt:lpstr>Slide 87</vt:lpstr>
      <vt:lpstr>Slide 88</vt:lpstr>
      <vt:lpstr>Slide 89</vt:lpstr>
      <vt:lpstr>Slide 90</vt:lpstr>
      <vt:lpstr>Slide 91</vt:lpstr>
      <vt:lpstr>Slide 92</vt:lpstr>
      <vt:lpstr>Slide 93</vt:lpstr>
      <vt:lpstr>Slide 94</vt:lpstr>
      <vt:lpstr>Slide 95</vt:lpstr>
      <vt:lpstr>Slide 96</vt:lpstr>
      <vt:lpstr>Slide 97</vt:lpstr>
      <vt:lpstr>Slide 98</vt:lpstr>
      <vt:lpstr>MICRO-ACTION  PLAN INDOOR  RESIDUAL  SPRAY,  2020   SIAHA DISTRICT</vt:lpstr>
      <vt:lpstr>Slide 100</vt:lpstr>
      <vt:lpstr>Slide 101</vt:lpstr>
      <vt:lpstr>Slide 102</vt:lpstr>
      <vt:lpstr>Slide 103</vt:lpstr>
      <vt:lpstr>Slide 104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ASD</dc:creator>
  <cp:lastModifiedBy>ASD</cp:lastModifiedBy>
  <cp:revision>12</cp:revision>
  <dcterms:created xsi:type="dcterms:W3CDTF">2006-08-16T00:00:00Z</dcterms:created>
  <dcterms:modified xsi:type="dcterms:W3CDTF">2020-01-10T09:12:38Z</dcterms:modified>
</cp:coreProperties>
</file>